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58" r:id="rId5"/>
    <p:sldId id="265" r:id="rId6"/>
    <p:sldId id="266" r:id="rId7"/>
    <p:sldId id="259" r:id="rId8"/>
    <p:sldId id="268" r:id="rId9"/>
    <p:sldId id="269" r:id="rId10"/>
    <p:sldId id="270" r:id="rId11"/>
    <p:sldId id="260" r:id="rId12"/>
    <p:sldId id="263" r:id="rId13"/>
    <p:sldId id="264" r:id="rId14"/>
    <p:sldId id="271" r:id="rId15"/>
    <p:sldId id="272" r:id="rId16"/>
    <p:sldId id="262" r:id="rId17"/>
    <p:sldId id="267" r:id="rId1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0" d="100"/>
          <a:sy n="60" d="100"/>
        </p:scale>
        <p:origin x="-1644" y="-25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ED38DD1B-16F2-47A4-AC2F-18036F097CE6}" type="datetimeFigureOut">
              <a:rPr lang="es-ES" smtClean="0"/>
              <a:pPr/>
              <a:t>12/02/2015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45AAF53-4DBF-44F7-969F-AD9AABC919E7}"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D38DD1B-16F2-47A4-AC2F-18036F097CE6}" type="datetimeFigureOut">
              <a:rPr lang="es-ES" smtClean="0"/>
              <a:pPr/>
              <a:t>12/02/2015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45AAF53-4DBF-44F7-969F-AD9AABC919E7}"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D38DD1B-16F2-47A4-AC2F-18036F097CE6}" type="datetimeFigureOut">
              <a:rPr lang="es-ES" smtClean="0"/>
              <a:pPr/>
              <a:t>12/02/2015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45AAF53-4DBF-44F7-969F-AD9AABC919E7}"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D38DD1B-16F2-47A4-AC2F-18036F097CE6}" type="datetimeFigureOut">
              <a:rPr lang="es-ES" smtClean="0"/>
              <a:pPr/>
              <a:t>12/02/2015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45AAF53-4DBF-44F7-969F-AD9AABC919E7}"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D38DD1B-16F2-47A4-AC2F-18036F097CE6}" type="datetimeFigureOut">
              <a:rPr lang="es-ES" smtClean="0"/>
              <a:pPr/>
              <a:t>12/02/2015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845AAF53-4DBF-44F7-969F-AD9AABC919E7}"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ED38DD1B-16F2-47A4-AC2F-18036F097CE6}" type="datetimeFigureOut">
              <a:rPr lang="es-ES" smtClean="0"/>
              <a:pPr/>
              <a:t>12/02/2015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45AAF53-4DBF-44F7-969F-AD9AABC919E7}"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ED38DD1B-16F2-47A4-AC2F-18036F097CE6}" type="datetimeFigureOut">
              <a:rPr lang="es-ES" smtClean="0"/>
              <a:pPr/>
              <a:t>12/02/2015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845AAF53-4DBF-44F7-969F-AD9AABC919E7}"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ED38DD1B-16F2-47A4-AC2F-18036F097CE6}" type="datetimeFigureOut">
              <a:rPr lang="es-ES" smtClean="0"/>
              <a:pPr/>
              <a:t>12/02/2015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845AAF53-4DBF-44F7-969F-AD9AABC919E7}"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D38DD1B-16F2-47A4-AC2F-18036F097CE6}" type="datetimeFigureOut">
              <a:rPr lang="es-ES" smtClean="0"/>
              <a:pPr/>
              <a:t>12/02/2015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845AAF53-4DBF-44F7-969F-AD9AABC919E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D38DD1B-16F2-47A4-AC2F-18036F097CE6}" type="datetimeFigureOut">
              <a:rPr lang="es-ES" smtClean="0"/>
              <a:pPr/>
              <a:t>12/02/2015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45AAF53-4DBF-44F7-969F-AD9AABC919E7}"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D38DD1B-16F2-47A4-AC2F-18036F097CE6}" type="datetimeFigureOut">
              <a:rPr lang="es-ES" smtClean="0"/>
              <a:pPr/>
              <a:t>12/02/2015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845AAF53-4DBF-44F7-969F-AD9AABC919E7}"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26000" b="-26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38DD1B-16F2-47A4-AC2F-18036F097CE6}" type="datetimeFigureOut">
              <a:rPr lang="es-ES" smtClean="0"/>
              <a:pPr/>
              <a:t>12/02/2015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5AAF53-4DBF-44F7-969F-AD9AABC919E7}"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 Id="rId4" Type="http://schemas.openxmlformats.org/officeDocument/2006/relationships/image" Target="../media/image16.jpeg"/></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 Id="rId5" Type="http://schemas.openxmlformats.org/officeDocument/2006/relationships/image" Target="../media/image21.jpeg"/><Relationship Id="rId4" Type="http://schemas.openxmlformats.org/officeDocument/2006/relationships/image" Target="../media/image20.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619672" y="1"/>
            <a:ext cx="7488832" cy="6955750"/>
          </a:xfrm>
          <a:prstGeom prst="rect">
            <a:avLst/>
          </a:prstGeom>
          <a:solidFill>
            <a:schemeClr val="bg1">
              <a:alpha val="50000"/>
            </a:schemeClr>
          </a:solidFill>
        </p:spPr>
        <p:txBody>
          <a:bodyPr wrap="square">
            <a:spAutoFit/>
          </a:bodyPr>
          <a:lstStyle/>
          <a:p>
            <a:pPr algn="ctr"/>
            <a:endParaRPr lang="es-ES" b="1" dirty="0" smtClean="0">
              <a:latin typeface="Century Gothic" pitchFamily="34" charset="0"/>
              <a:cs typeface="Aharoni" pitchFamily="2" charset="-79"/>
            </a:endParaRPr>
          </a:p>
          <a:p>
            <a:pPr algn="ctr"/>
            <a:r>
              <a:rPr lang="es-ES" b="1" dirty="0" smtClean="0">
                <a:latin typeface="Century Gothic" pitchFamily="34" charset="0"/>
                <a:cs typeface="Aharoni" pitchFamily="2" charset="-79"/>
              </a:rPr>
              <a:t>Escuela Normal Federal de Educadoras </a:t>
            </a:r>
          </a:p>
          <a:p>
            <a:pPr algn="ctr"/>
            <a:r>
              <a:rPr lang="es-ES" b="1" dirty="0" smtClean="0">
                <a:latin typeface="Century Gothic" pitchFamily="34" charset="0"/>
                <a:cs typeface="Aharoni" pitchFamily="2" charset="-79"/>
              </a:rPr>
              <a:t>“Maestra Estefanía Castañeda”</a:t>
            </a:r>
          </a:p>
          <a:p>
            <a:pPr algn="ctr"/>
            <a:r>
              <a:rPr lang="es-ES" b="1" dirty="0" smtClean="0">
                <a:latin typeface="Century Gothic" pitchFamily="34" charset="0"/>
                <a:cs typeface="Aharoni" pitchFamily="2" charset="-79"/>
              </a:rPr>
              <a:t> Clave: 28DNE0006V</a:t>
            </a:r>
          </a:p>
          <a:p>
            <a:pPr algn="ctr"/>
            <a:r>
              <a:rPr lang="es-ES" b="1" dirty="0" smtClean="0">
                <a:latin typeface="Century Gothic" pitchFamily="34" charset="0"/>
                <a:cs typeface="Aharoni" pitchFamily="2" charset="-79"/>
              </a:rPr>
              <a:t>Ciclo escolar 2014-2015</a:t>
            </a:r>
          </a:p>
          <a:p>
            <a:pPr algn="ctr"/>
            <a:endParaRPr lang="es-ES" b="1" dirty="0" smtClean="0">
              <a:latin typeface="Century Gothic" pitchFamily="34" charset="0"/>
              <a:cs typeface="Aharoni" pitchFamily="2" charset="-79"/>
            </a:endParaRPr>
          </a:p>
          <a:p>
            <a:pPr algn="ctr"/>
            <a:r>
              <a:rPr lang="es-ES" b="1" dirty="0" smtClean="0">
                <a:latin typeface="Century Gothic" pitchFamily="34" charset="0"/>
                <a:cs typeface="Aharoni" pitchFamily="2" charset="-79"/>
              </a:rPr>
              <a:t> </a:t>
            </a:r>
          </a:p>
          <a:p>
            <a:pPr algn="ctr"/>
            <a:r>
              <a:rPr lang="es-ES" b="1" dirty="0" smtClean="0">
                <a:latin typeface="Century Gothic" pitchFamily="34" charset="0"/>
                <a:cs typeface="Aharoni" pitchFamily="2" charset="-79"/>
              </a:rPr>
              <a:t>Curso: El niño como sujeto social.</a:t>
            </a:r>
          </a:p>
          <a:p>
            <a:pPr algn="ctr"/>
            <a:endParaRPr lang="es-ES" b="1" dirty="0" smtClean="0">
              <a:latin typeface="Century Gothic" pitchFamily="34" charset="0"/>
              <a:cs typeface="Aharoni" pitchFamily="2" charset="-79"/>
            </a:endParaRPr>
          </a:p>
          <a:p>
            <a:pPr algn="ctr"/>
            <a:r>
              <a:rPr lang="es-ES" b="1" dirty="0" smtClean="0">
                <a:latin typeface="Century Gothic" pitchFamily="34" charset="0"/>
                <a:cs typeface="Aharoni" pitchFamily="2" charset="-79"/>
              </a:rPr>
              <a:t>Maestra: Ernestina González Cortés.</a:t>
            </a:r>
          </a:p>
          <a:p>
            <a:pPr algn="ctr"/>
            <a:endParaRPr lang="es-ES" b="1" dirty="0" smtClean="0">
              <a:latin typeface="Century Gothic" pitchFamily="34" charset="0"/>
              <a:cs typeface="Aharoni" pitchFamily="2" charset="-79"/>
            </a:endParaRPr>
          </a:p>
          <a:p>
            <a:pPr algn="ctr"/>
            <a:r>
              <a:rPr lang="es-ES" b="1" dirty="0" smtClean="0">
                <a:latin typeface="Century Gothic" pitchFamily="34" charset="0"/>
                <a:cs typeface="Aharoni" pitchFamily="2" charset="-79"/>
              </a:rPr>
              <a:t>El estudio del desarrollo humano. Juan </a:t>
            </a:r>
            <a:r>
              <a:rPr lang="es-ES" b="1" dirty="0" err="1" smtClean="0">
                <a:latin typeface="Century Gothic" pitchFamily="34" charset="0"/>
                <a:cs typeface="Aharoni" pitchFamily="2" charset="-79"/>
              </a:rPr>
              <a:t>Delval</a:t>
            </a:r>
            <a:endParaRPr lang="es-ES" b="1" dirty="0" smtClean="0">
              <a:latin typeface="Century Gothic" pitchFamily="34" charset="0"/>
              <a:cs typeface="Aharoni" pitchFamily="2" charset="-79"/>
            </a:endParaRPr>
          </a:p>
          <a:p>
            <a:pPr algn="ctr"/>
            <a:endParaRPr lang="es-ES" b="1" dirty="0">
              <a:latin typeface="Century Gothic" pitchFamily="34" charset="0"/>
              <a:cs typeface="Aharoni" pitchFamily="2" charset="-79"/>
            </a:endParaRPr>
          </a:p>
          <a:p>
            <a:pPr algn="ctr"/>
            <a:r>
              <a:rPr lang="es-ES" b="1" dirty="0" smtClean="0">
                <a:latin typeface="Century Gothic" pitchFamily="34" charset="0"/>
                <a:cs typeface="Aharoni" pitchFamily="2" charset="-79"/>
              </a:rPr>
              <a:t>Alumnas: </a:t>
            </a:r>
          </a:p>
          <a:p>
            <a:pPr algn="ctr"/>
            <a:r>
              <a:rPr lang="es-ES" b="1" dirty="0" smtClean="0">
                <a:latin typeface="Century Gothic" pitchFamily="34" charset="0"/>
                <a:cs typeface="Aharoni" pitchFamily="2" charset="-79"/>
              </a:rPr>
              <a:t>Areli Betsabe Balboa Treviño.</a:t>
            </a:r>
          </a:p>
          <a:p>
            <a:pPr algn="ctr"/>
            <a:r>
              <a:rPr lang="es-ES" b="1" dirty="0" smtClean="0">
                <a:latin typeface="Century Gothic" pitchFamily="34" charset="0"/>
                <a:cs typeface="Aharoni" pitchFamily="2" charset="-79"/>
              </a:rPr>
              <a:t>Kathia Bonilla Limas.</a:t>
            </a:r>
          </a:p>
          <a:p>
            <a:pPr algn="ctr"/>
            <a:r>
              <a:rPr lang="es-ES" b="1" dirty="0" smtClean="0">
                <a:latin typeface="Century Gothic" pitchFamily="34" charset="0"/>
                <a:cs typeface="Aharoni" pitchFamily="2" charset="-79"/>
              </a:rPr>
              <a:t>Soledad Patricia Covarrubias Contreras.</a:t>
            </a:r>
          </a:p>
          <a:p>
            <a:pPr algn="ctr"/>
            <a:r>
              <a:rPr lang="es-ES" b="1" dirty="0" smtClean="0">
                <a:latin typeface="Century Gothic" pitchFamily="34" charset="0"/>
                <a:cs typeface="Aharoni" pitchFamily="2" charset="-79"/>
              </a:rPr>
              <a:t>Daniela De La Fuente Orozco.</a:t>
            </a:r>
          </a:p>
          <a:p>
            <a:pPr algn="ctr"/>
            <a:r>
              <a:rPr lang="es-ES" b="1" dirty="0" smtClean="0">
                <a:latin typeface="Century Gothic" pitchFamily="34" charset="0"/>
                <a:cs typeface="Aharoni" pitchFamily="2" charset="-79"/>
              </a:rPr>
              <a:t>Yara </a:t>
            </a:r>
            <a:r>
              <a:rPr lang="es-ES" b="1" dirty="0" err="1" smtClean="0">
                <a:latin typeface="Century Gothic" pitchFamily="34" charset="0"/>
                <a:cs typeface="Aharoni" pitchFamily="2" charset="-79"/>
              </a:rPr>
              <a:t>Grisel</a:t>
            </a:r>
            <a:r>
              <a:rPr lang="es-ES" b="1" dirty="0" smtClean="0">
                <a:latin typeface="Century Gothic" pitchFamily="34" charset="0"/>
                <a:cs typeface="Aharoni" pitchFamily="2" charset="-79"/>
              </a:rPr>
              <a:t> Martínez Avalos.</a:t>
            </a:r>
          </a:p>
          <a:p>
            <a:pPr algn="ctr"/>
            <a:r>
              <a:rPr lang="es-ES" b="1" dirty="0" err="1" smtClean="0">
                <a:latin typeface="Century Gothic" pitchFamily="34" charset="0"/>
                <a:cs typeface="Aharoni" pitchFamily="2" charset="-79"/>
              </a:rPr>
              <a:t>Jocelyne</a:t>
            </a:r>
            <a:r>
              <a:rPr lang="es-ES" b="1" dirty="0" smtClean="0">
                <a:latin typeface="Century Gothic" pitchFamily="34" charset="0"/>
                <a:cs typeface="Aharoni" pitchFamily="2" charset="-79"/>
              </a:rPr>
              <a:t> Stephanie Maldonado Ochoa.</a:t>
            </a:r>
          </a:p>
          <a:p>
            <a:pPr algn="ctr"/>
            <a:r>
              <a:rPr lang="es-ES" b="1" dirty="0" smtClean="0">
                <a:latin typeface="Century Gothic" pitchFamily="34" charset="0"/>
                <a:cs typeface="Aharoni" pitchFamily="2" charset="-79"/>
              </a:rPr>
              <a:t> </a:t>
            </a:r>
          </a:p>
          <a:p>
            <a:pPr algn="ctr"/>
            <a:r>
              <a:rPr lang="es-ES" b="1" dirty="0" smtClean="0">
                <a:latin typeface="Century Gothic" pitchFamily="34" charset="0"/>
                <a:cs typeface="Aharoni" pitchFamily="2" charset="-79"/>
              </a:rPr>
              <a:t> </a:t>
            </a:r>
          </a:p>
          <a:p>
            <a:pPr algn="ctr"/>
            <a:r>
              <a:rPr lang="es-ES" b="1" dirty="0" smtClean="0">
                <a:latin typeface="Century Gothic" pitchFamily="34" charset="0"/>
                <a:cs typeface="Aharoni" pitchFamily="2" charset="-79"/>
              </a:rPr>
              <a:t>Grado: 3º  Grupo: A</a:t>
            </a:r>
            <a:endParaRPr lang="es-ES" sz="1400" dirty="0">
              <a:latin typeface="Century Gothic" pitchFamily="34" charset="0"/>
            </a:endParaRPr>
          </a:p>
          <a:p>
            <a:pPr algn="ctr"/>
            <a:endParaRPr lang="es-ES" sz="1400" dirty="0" smtClean="0">
              <a:latin typeface="Century Gothic" pitchFamily="34" charset="0"/>
            </a:endParaRPr>
          </a:p>
          <a:p>
            <a:pPr algn="r"/>
            <a:r>
              <a:rPr lang="es-ES" b="1" dirty="0">
                <a:latin typeface="Century Gothic" pitchFamily="34" charset="0"/>
                <a:cs typeface="Aharoni" pitchFamily="2" charset="-79"/>
              </a:rPr>
              <a:t>Cd. Victoria Tamaulipas, Febrero 2015</a:t>
            </a:r>
          </a:p>
        </p:txBody>
      </p:sp>
      <p:pic>
        <p:nvPicPr>
          <p:cNvPr id="6" name="5 Imagen" descr="C:\Users\YoOYiizz\Pictures\23305_126338030724375_8566_n.jpg"/>
          <p:cNvPicPr/>
          <p:nvPr/>
        </p:nvPicPr>
        <p:blipFill rotWithShape="1">
          <a:blip r:embed="rId2" cstate="print">
            <a:extLst>
              <a:ext uri="{BEBA8EAE-BF5A-486C-A8C5-ECC9F3942E4B}">
                <a14:imgProps xmlns:a14="http://schemas.microsoft.com/office/drawing/2010/main" xmlns="">
                  <a14:imgLayer r:embed="rId3">
                    <a14:imgEffect>
                      <a14:backgroundRemoval t="4505" b="94595" l="8000" r="90000"/>
                    </a14:imgEffect>
                  </a14:imgLayer>
                </a14:imgProps>
              </a:ext>
              <a:ext uri="{28A0092B-C50C-407E-A947-70E740481C1C}">
                <a14:useLocalDpi xmlns:a14="http://schemas.microsoft.com/office/drawing/2010/main" xmlns="" val="0"/>
              </a:ext>
            </a:extLst>
          </a:blip>
          <a:srcRect l="7168" r="6091" b="6963"/>
          <a:stretch/>
        </p:blipFill>
        <p:spPr bwMode="auto">
          <a:xfrm>
            <a:off x="7740352" y="260648"/>
            <a:ext cx="1152128" cy="1152128"/>
          </a:xfrm>
          <a:prstGeom prst="rect">
            <a:avLst/>
          </a:prstGeom>
          <a:noFill/>
          <a:ln>
            <a:noFill/>
          </a:ln>
        </p:spPr>
      </p:pic>
      <p:pic>
        <p:nvPicPr>
          <p:cNvPr id="7" name="Picture 2" descr="C:\Users\arelita\Desktop\educadoras\cosas\unesco_logo.gif"/>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759769" y="320672"/>
            <a:ext cx="1300063" cy="1020096"/>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691680" y="764704"/>
            <a:ext cx="7092280" cy="2031325"/>
          </a:xfrm>
          <a:prstGeom prst="rect">
            <a:avLst/>
          </a:prstGeom>
        </p:spPr>
        <p:txBody>
          <a:bodyPr wrap="square">
            <a:spAutoFit/>
          </a:bodyPr>
          <a:lstStyle/>
          <a:p>
            <a:pPr algn="just"/>
            <a:r>
              <a:rPr lang="es-MX" dirty="0">
                <a:latin typeface="Century Gothic" panose="020B0502020202020204" pitchFamily="34" charset="0"/>
              </a:rPr>
              <a:t>Stanley Hall, uno de los fundadores de la psicología norteamericana, publico un importante trabajo basándose en el modelo anterior al que título </a:t>
            </a:r>
            <a:r>
              <a:rPr lang="es-MX" dirty="0" smtClean="0">
                <a:latin typeface="Century Gothic" panose="020B0502020202020204" pitchFamily="34" charset="0"/>
              </a:rPr>
              <a:t>&lt;&lt;Los </a:t>
            </a:r>
            <a:r>
              <a:rPr lang="es-MX" dirty="0">
                <a:latin typeface="Century Gothic" panose="020B0502020202020204" pitchFamily="34" charset="0"/>
              </a:rPr>
              <a:t>contenidos de las mentes infantiles&gt;&gt;, que apareció en 1883. Hall se planteó una serie de problemas metodológicos que estaban ausentes en el trabajo de Berlín y realizo su estudio sobre 200 niños de Boston.</a:t>
            </a:r>
          </a:p>
        </p:txBody>
      </p:sp>
      <p:pic>
        <p:nvPicPr>
          <p:cNvPr id="4098" name="Picture 2" descr="http://www.1001consejos.com/wp-content/uploads/2012/05/nino-sonriendo-manos-llenas-de-pintura.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856570" y="2996952"/>
            <a:ext cx="4762500" cy="317182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181900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813859" y="611651"/>
            <a:ext cx="6912768"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2000" b="1" i="0" u="none" strike="noStrike" cap="none" normalizeH="0" baseline="0" dirty="0" smtClean="0">
                <a:ln>
                  <a:noFill/>
                </a:ln>
                <a:solidFill>
                  <a:schemeClr val="tx1"/>
                </a:solidFill>
                <a:effectLst/>
                <a:latin typeface="Century Gothic" pitchFamily="34" charset="0"/>
                <a:ea typeface="Calibri" pitchFamily="34" charset="0"/>
                <a:cs typeface="Times New Roman" pitchFamily="18" charset="0"/>
              </a:rPr>
              <a:t>Los trabajos finales del siglo.</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2000" b="0" i="0" u="none" strike="noStrike" cap="none" normalizeH="0" baseline="0" dirty="0" smtClean="0">
              <a:ln>
                <a:noFill/>
              </a:ln>
              <a:solidFill>
                <a:schemeClr val="tx1"/>
              </a:solidFill>
              <a:effectLst/>
              <a:latin typeface="Century Gothic"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Century Gothic" pitchFamily="34" charset="0"/>
                <a:ea typeface="Calibri" pitchFamily="34" charset="0"/>
                <a:cs typeface="Times New Roman" pitchFamily="18" charset="0"/>
              </a:rPr>
              <a:t>James Mark Baldwin puede considerarse como uno de los fundadores de la psicología norteamericana. </a:t>
            </a:r>
            <a:r>
              <a:rPr kumimoji="0" lang="es-ES" sz="2000" b="0" i="0" u="none" strike="noStrike" cap="none" normalizeH="0" baseline="0" dirty="0" err="1" smtClean="0">
                <a:ln>
                  <a:noFill/>
                </a:ln>
                <a:solidFill>
                  <a:schemeClr val="tx1"/>
                </a:solidFill>
                <a:effectLst/>
                <a:latin typeface="Century Gothic" pitchFamily="34" charset="0"/>
                <a:ea typeface="Calibri" pitchFamily="34" charset="0"/>
                <a:cs typeface="Times New Roman" pitchFamily="18" charset="0"/>
              </a:rPr>
              <a:t>Bladwin</a:t>
            </a:r>
            <a:r>
              <a:rPr kumimoji="0" lang="es-ES" sz="2000" b="0" i="0" u="none" strike="noStrike" cap="none" normalizeH="0" baseline="0" dirty="0" smtClean="0">
                <a:ln>
                  <a:noFill/>
                </a:ln>
                <a:solidFill>
                  <a:schemeClr val="tx1"/>
                </a:solidFill>
                <a:effectLst/>
                <a:latin typeface="Century Gothic" pitchFamily="34" charset="0"/>
                <a:ea typeface="Calibri" pitchFamily="34" charset="0"/>
                <a:cs typeface="Times New Roman" pitchFamily="18" charset="0"/>
              </a:rPr>
              <a:t> era un decidió partidario del evolucionismo y en su obra aplica las ideas de Darwin al desarrollo psicológico del niño. El problema fundamental que se plantea es como un organismo adquiere nuevas conductas y se adapta al medio. Su base experimental está constituida por observaciones sobre el desarrollo de sus hijas, junto con la discusión de los trabajos de sus antecedentes. Baldwin ha tenido una influencia muy notable sobre el trabajo de </a:t>
            </a:r>
            <a:r>
              <a:rPr kumimoji="0" lang="es-ES" sz="2000" b="0" i="0" u="none" strike="noStrike" cap="none" normalizeH="0" baseline="0" dirty="0" err="1" smtClean="0">
                <a:ln>
                  <a:noFill/>
                </a:ln>
                <a:solidFill>
                  <a:schemeClr val="tx1"/>
                </a:solidFill>
                <a:effectLst/>
                <a:latin typeface="Century Gothic" pitchFamily="34" charset="0"/>
                <a:ea typeface="Calibri" pitchFamily="34" charset="0"/>
                <a:cs typeface="Times New Roman" pitchFamily="18" charset="0"/>
              </a:rPr>
              <a:t>Piaget</a:t>
            </a:r>
            <a:r>
              <a:rPr kumimoji="0" lang="es-ES" sz="2000" b="0" i="0" u="none" strike="noStrike" cap="none" normalizeH="0" baseline="0" dirty="0" smtClean="0">
                <a:ln>
                  <a:noFill/>
                </a:ln>
                <a:solidFill>
                  <a:schemeClr val="tx1"/>
                </a:solidFill>
                <a:effectLst/>
                <a:latin typeface="Century Gothic" pitchFamily="34" charset="0"/>
                <a:ea typeface="Calibri" pitchFamily="34" charset="0"/>
                <a:cs typeface="Times New Roman" pitchFamily="18" charset="0"/>
              </a:rPr>
              <a:t> y a él se deben nociones tales como la “reacciones circular” que es una imitación de uno mismo.</a:t>
            </a:r>
            <a:endParaRPr kumimoji="0" lang="es-ES" sz="2000" b="0" i="0" u="none" strike="noStrike" cap="none" normalizeH="0" baseline="0" dirty="0" smtClean="0">
              <a:ln>
                <a:noFill/>
              </a:ln>
              <a:solidFill>
                <a:schemeClr val="tx1"/>
              </a:solidFill>
              <a:effectLst/>
              <a:latin typeface="Century Gothic"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211960" y="404664"/>
            <a:ext cx="4320480" cy="5909310"/>
          </a:xfrm>
          <a:prstGeom prst="rect">
            <a:avLst/>
          </a:prstGeom>
        </p:spPr>
        <p:txBody>
          <a:bodyPr wrap="square">
            <a:spAutoFit/>
          </a:bodyPr>
          <a:lstStyle/>
          <a:p>
            <a:pPr lvl="0" algn="ctr" eaLnBrk="0" fontAlgn="base" hangingPunct="0">
              <a:spcBef>
                <a:spcPct val="0"/>
              </a:spcBef>
              <a:spcAft>
                <a:spcPct val="0"/>
              </a:spcAft>
            </a:pPr>
            <a:r>
              <a:rPr kumimoji="0" lang="es-ES" b="1" i="0" u="none" strike="noStrike" cap="none" normalizeH="0" baseline="0" dirty="0" smtClean="0">
                <a:ln>
                  <a:noFill/>
                </a:ln>
                <a:solidFill>
                  <a:schemeClr val="tx1"/>
                </a:solidFill>
                <a:effectLst/>
                <a:latin typeface="Century Gothic" pitchFamily="34" charset="0"/>
                <a:ea typeface="Calibri" pitchFamily="34" charset="0"/>
                <a:cs typeface="Times New Roman" pitchFamily="18" charset="0"/>
              </a:rPr>
              <a:t>La situación a comienzos de siglo XX</a:t>
            </a:r>
          </a:p>
          <a:p>
            <a:pPr lvl="0" algn="ctr" eaLnBrk="0" fontAlgn="base" hangingPunct="0">
              <a:spcBef>
                <a:spcPct val="0"/>
              </a:spcBef>
              <a:spcAft>
                <a:spcPct val="0"/>
              </a:spcAft>
            </a:pPr>
            <a:endParaRPr kumimoji="0" lang="es-ES" b="0" i="0" u="none" strike="noStrike" cap="none" normalizeH="0" baseline="0" dirty="0" smtClean="0">
              <a:ln>
                <a:noFill/>
              </a:ln>
              <a:solidFill>
                <a:schemeClr val="tx1"/>
              </a:solidFill>
              <a:effectLst/>
              <a:latin typeface="Century Gothic" pitchFamily="34" charset="0"/>
              <a:cs typeface="Arial" pitchFamily="34" charset="0"/>
            </a:endParaRPr>
          </a:p>
          <a:p>
            <a:pPr lvl="0" algn="just" eaLnBrk="0" fontAlgn="base" hangingPunct="0">
              <a:spcBef>
                <a:spcPct val="0"/>
              </a:spcBef>
              <a:spcAft>
                <a:spcPct val="0"/>
              </a:spcAft>
            </a:pPr>
            <a:r>
              <a:rPr kumimoji="0" lang="es-ES" b="0" i="0" u="none" strike="noStrike" cap="none" normalizeH="0" baseline="0" dirty="0" smtClean="0">
                <a:ln>
                  <a:noFill/>
                </a:ln>
                <a:solidFill>
                  <a:schemeClr val="tx1"/>
                </a:solidFill>
                <a:effectLst/>
                <a:latin typeface="Century Gothic" pitchFamily="34" charset="0"/>
                <a:ea typeface="Calibri" pitchFamily="34" charset="0"/>
                <a:cs typeface="Times New Roman" pitchFamily="18" charset="0"/>
              </a:rPr>
              <a:t>Se producen varios hechos que afectan al desarrollo de nuestra disciplina, Entre ellos destacan:</a:t>
            </a:r>
            <a:endParaRPr kumimoji="0" lang="es-ES" b="0" i="0" u="none" strike="noStrike" cap="none" normalizeH="0" baseline="0" dirty="0" smtClean="0">
              <a:ln>
                <a:noFill/>
              </a:ln>
              <a:solidFill>
                <a:schemeClr val="tx1"/>
              </a:solidFill>
              <a:effectLst/>
              <a:latin typeface="Century Gothic" pitchFamily="34" charset="0"/>
              <a:cs typeface="Arial" pitchFamily="34" charset="0"/>
            </a:endParaRPr>
          </a:p>
          <a:p>
            <a:pPr lvl="0" algn="just" eaLnBrk="0" fontAlgn="base" hangingPunct="0">
              <a:spcBef>
                <a:spcPct val="0"/>
              </a:spcBef>
              <a:spcAft>
                <a:spcPct val="0"/>
              </a:spcAft>
            </a:pPr>
            <a:r>
              <a:rPr kumimoji="0" lang="es-ES" b="0" i="0" u="none" strike="noStrike" cap="none" normalizeH="0" baseline="0" dirty="0" smtClean="0">
                <a:ln>
                  <a:noFill/>
                </a:ln>
                <a:solidFill>
                  <a:schemeClr val="tx1"/>
                </a:solidFill>
                <a:effectLst/>
                <a:latin typeface="Century Gothic" pitchFamily="34" charset="0"/>
                <a:ea typeface="Calibri" pitchFamily="34" charset="0"/>
                <a:cs typeface="Times New Roman" pitchFamily="18" charset="0"/>
              </a:rPr>
              <a:t>El movimiento psicoanalítico, creado por </a:t>
            </a:r>
            <a:r>
              <a:rPr kumimoji="0" lang="es-ES" b="0" i="0" u="none" strike="noStrike" cap="none" normalizeH="0" baseline="0" dirty="0" err="1" smtClean="0">
                <a:ln>
                  <a:noFill/>
                </a:ln>
                <a:solidFill>
                  <a:schemeClr val="tx1"/>
                </a:solidFill>
                <a:effectLst/>
                <a:latin typeface="Century Gothic" pitchFamily="34" charset="0"/>
                <a:ea typeface="Calibri" pitchFamily="34" charset="0"/>
                <a:cs typeface="Times New Roman" pitchFamily="18" charset="0"/>
              </a:rPr>
              <a:t>Sigmund</a:t>
            </a:r>
            <a:r>
              <a:rPr kumimoji="0" lang="es-ES" b="0" i="0" u="none" strike="noStrike" cap="none" normalizeH="0" baseline="0" dirty="0" smtClean="0">
                <a:ln>
                  <a:noFill/>
                </a:ln>
                <a:solidFill>
                  <a:schemeClr val="tx1"/>
                </a:solidFill>
                <a:effectLst/>
                <a:latin typeface="Century Gothic" pitchFamily="34" charset="0"/>
                <a:ea typeface="Calibri" pitchFamily="34" charset="0"/>
                <a:cs typeface="Times New Roman" pitchFamily="18" charset="0"/>
              </a:rPr>
              <a:t> Freud, quien insistió en la importancia que tienen las primeras experiencias del niño para el desarrollo de la personalidad del adulto y dio coherencia a una idea que hasta entonces o no se admitía o tenía poca importancia: la influencia de las experiencias tempranas para el desarrollo posterior. Las aportaciones son reducidas, ya que apenas realizó trabajos con niños y su método consiste más bien en los adultos reconstruyan sus experiencias infantiles.</a:t>
            </a:r>
            <a:endParaRPr kumimoji="0" lang="es-ES" b="0" i="0" u="none" strike="noStrike" cap="none" normalizeH="0" baseline="0" dirty="0" smtClean="0">
              <a:ln>
                <a:noFill/>
              </a:ln>
              <a:solidFill>
                <a:schemeClr val="tx1"/>
              </a:solidFill>
              <a:effectLst/>
              <a:latin typeface="Century Gothic" pitchFamily="34" charset="0"/>
              <a:cs typeface="Arial" pitchFamily="34" charset="0"/>
            </a:endParaRPr>
          </a:p>
        </p:txBody>
      </p:sp>
      <p:pic>
        <p:nvPicPr>
          <p:cNvPr id="23554" name="Picture 2" descr="https://encrypted-tbn3.gstatic.com/images?q=tbn:ANd9GcRR1aBetH7w3G35UwVGB34EkXEiy_qCWttG6cwDiTcXSLHbXWbH"/>
          <p:cNvPicPr>
            <a:picLocks noChangeAspect="1" noChangeArrowheads="1"/>
          </p:cNvPicPr>
          <p:nvPr/>
        </p:nvPicPr>
        <p:blipFill>
          <a:blip r:embed="rId2" cstate="print"/>
          <a:srcRect/>
          <a:stretch>
            <a:fillRect/>
          </a:stretch>
        </p:blipFill>
        <p:spPr bwMode="auto">
          <a:xfrm>
            <a:off x="729203" y="1412776"/>
            <a:ext cx="3266733" cy="3816424"/>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63688" y="548680"/>
            <a:ext cx="6750496" cy="5909310"/>
          </a:xfrm>
          <a:prstGeom prst="rect">
            <a:avLst/>
          </a:prstGeom>
        </p:spPr>
        <p:txBody>
          <a:bodyPr wrap="square">
            <a:spAutoFit/>
          </a:bodyPr>
          <a:lstStyle/>
          <a:p>
            <a:pPr lvl="0" algn="ctr" eaLnBrk="0" fontAlgn="base" hangingPunct="0">
              <a:spcBef>
                <a:spcPct val="0"/>
              </a:spcBef>
              <a:spcAft>
                <a:spcPct val="0"/>
              </a:spcAft>
            </a:pPr>
            <a:r>
              <a:rPr lang="es-ES" b="1" dirty="0">
                <a:latin typeface="Century Gothic" pitchFamily="34" charset="0"/>
                <a:ea typeface="Calibri" pitchFamily="34" charset="0"/>
                <a:cs typeface="Times New Roman" pitchFamily="18" charset="0"/>
              </a:rPr>
              <a:t>Hitos principales en el desarrollo de la psicología evolutiva</a:t>
            </a:r>
          </a:p>
          <a:p>
            <a:pPr lvl="0" algn="just" eaLnBrk="0" fontAlgn="base" hangingPunct="0">
              <a:spcBef>
                <a:spcPct val="0"/>
              </a:spcBef>
              <a:spcAft>
                <a:spcPct val="0"/>
              </a:spcAft>
            </a:pPr>
            <a:endParaRPr lang="es-ES" dirty="0">
              <a:latin typeface="Century Gothic" pitchFamily="34" charset="0"/>
              <a:cs typeface="Arial" pitchFamily="34" charset="0"/>
            </a:endParaRPr>
          </a:p>
          <a:p>
            <a:pPr lvl="0" algn="just" eaLnBrk="0" fontAlgn="base" hangingPunct="0">
              <a:spcBef>
                <a:spcPct val="0"/>
              </a:spcBef>
              <a:spcAft>
                <a:spcPct val="0"/>
              </a:spcAft>
            </a:pPr>
            <a:r>
              <a:rPr lang="es-ES" b="1" dirty="0">
                <a:latin typeface="Century Gothic" pitchFamily="34" charset="0"/>
                <a:ea typeface="Calibri" pitchFamily="34" charset="0"/>
                <a:cs typeface="Times New Roman" pitchFamily="18" charset="0"/>
              </a:rPr>
              <a:t>1787- Observaciones esporádicas</a:t>
            </a:r>
            <a:endParaRPr lang="es-ES" b="1" dirty="0">
              <a:latin typeface="Century Gothic" pitchFamily="34" charset="0"/>
              <a:cs typeface="Arial" pitchFamily="34" charset="0"/>
            </a:endParaRPr>
          </a:p>
          <a:p>
            <a:pPr lvl="0" algn="just" eaLnBrk="0" fontAlgn="base" hangingPunct="0">
              <a:spcBef>
                <a:spcPct val="0"/>
              </a:spcBef>
              <a:spcAft>
                <a:spcPct val="0"/>
              </a:spcAft>
            </a:pPr>
            <a:r>
              <a:rPr lang="es-ES" dirty="0">
                <a:latin typeface="Century Gothic" pitchFamily="34" charset="0"/>
                <a:ea typeface="Calibri" pitchFamily="34" charset="0"/>
                <a:cs typeface="Times New Roman" pitchFamily="18" charset="0"/>
              </a:rPr>
              <a:t>Observaciones incidentales sobre el desarrollo del niño.</a:t>
            </a:r>
            <a:endParaRPr lang="es-ES" dirty="0">
              <a:latin typeface="Century Gothic" pitchFamily="34" charset="0"/>
              <a:cs typeface="Arial" pitchFamily="34" charset="0"/>
            </a:endParaRPr>
          </a:p>
          <a:p>
            <a:pPr lvl="0" algn="just" eaLnBrk="0" fontAlgn="base" hangingPunct="0">
              <a:spcBef>
                <a:spcPct val="0"/>
              </a:spcBef>
              <a:spcAft>
                <a:spcPct val="0"/>
              </a:spcAft>
            </a:pPr>
            <a:r>
              <a:rPr lang="es-ES" b="1" dirty="0">
                <a:latin typeface="Century Gothic" pitchFamily="34" charset="0"/>
                <a:ea typeface="Calibri" pitchFamily="34" charset="0"/>
                <a:cs typeface="Times New Roman" pitchFamily="18" charset="0"/>
              </a:rPr>
              <a:t>1787-1882 – Primeras observaciones sistemáticas</a:t>
            </a:r>
            <a:endParaRPr lang="es-ES" b="1" dirty="0">
              <a:latin typeface="Century Gothic" pitchFamily="34" charset="0"/>
              <a:cs typeface="Arial" pitchFamily="34" charset="0"/>
            </a:endParaRPr>
          </a:p>
          <a:p>
            <a:pPr lvl="0" algn="just" eaLnBrk="0" fontAlgn="base" hangingPunct="0">
              <a:spcBef>
                <a:spcPct val="0"/>
              </a:spcBef>
              <a:spcAft>
                <a:spcPct val="0"/>
              </a:spcAft>
            </a:pPr>
            <a:r>
              <a:rPr lang="es-ES" dirty="0">
                <a:latin typeface="Century Gothic" pitchFamily="34" charset="0"/>
                <a:ea typeface="Calibri" pitchFamily="34" charset="0"/>
                <a:cs typeface="Times New Roman" pitchFamily="18" charset="0"/>
              </a:rPr>
              <a:t>Registros sistemáticos del desarrollo de niños</a:t>
            </a:r>
            <a:endParaRPr lang="es-ES" dirty="0">
              <a:latin typeface="Century Gothic" pitchFamily="34" charset="0"/>
              <a:cs typeface="Arial" pitchFamily="34" charset="0"/>
            </a:endParaRPr>
          </a:p>
          <a:p>
            <a:pPr lvl="0" algn="just" eaLnBrk="0" fontAlgn="base" hangingPunct="0">
              <a:spcBef>
                <a:spcPct val="0"/>
              </a:spcBef>
              <a:spcAft>
                <a:spcPct val="0"/>
              </a:spcAft>
            </a:pPr>
            <a:r>
              <a:rPr lang="es-ES" b="1" dirty="0">
                <a:latin typeface="Century Gothic" pitchFamily="34" charset="0"/>
                <a:ea typeface="Calibri" pitchFamily="34" charset="0"/>
                <a:cs typeface="Times New Roman" pitchFamily="18" charset="0"/>
              </a:rPr>
              <a:t>1882-1895- La psicología representa el inicio de estudios científicos sobre el desarrollo del niño en distintas edades.</a:t>
            </a:r>
          </a:p>
          <a:p>
            <a:pPr lvl="0" algn="just" eaLnBrk="0" fontAlgn="base" hangingPunct="0">
              <a:spcBef>
                <a:spcPct val="0"/>
              </a:spcBef>
              <a:spcAft>
                <a:spcPct val="0"/>
              </a:spcAft>
            </a:pPr>
            <a:r>
              <a:rPr lang="es-ES" b="1" dirty="0">
                <a:latin typeface="Century Gothic" pitchFamily="34" charset="0"/>
                <a:cs typeface="Times New Roman" pitchFamily="18" charset="0"/>
              </a:rPr>
              <a:t>1895-1914 Psicología evolutiva</a:t>
            </a:r>
          </a:p>
          <a:p>
            <a:pPr lvl="0" algn="just" eaLnBrk="0" fontAlgn="base" hangingPunct="0">
              <a:spcBef>
                <a:spcPct val="0"/>
              </a:spcBef>
              <a:spcAft>
                <a:spcPct val="0"/>
              </a:spcAft>
            </a:pPr>
            <a:r>
              <a:rPr lang="es-ES" dirty="0">
                <a:latin typeface="Century Gothic" pitchFamily="34" charset="0"/>
                <a:cs typeface="Times New Roman" pitchFamily="18" charset="0"/>
              </a:rPr>
              <a:t>A partir de Baldwin se inicia los estudios en los que la psicología evolutiva o genética se concibe como la investigación de las conductas adultas.</a:t>
            </a:r>
          </a:p>
          <a:p>
            <a:pPr lvl="0" algn="just" eaLnBrk="0" fontAlgn="base" hangingPunct="0">
              <a:spcBef>
                <a:spcPct val="0"/>
              </a:spcBef>
              <a:spcAft>
                <a:spcPct val="0"/>
              </a:spcAft>
            </a:pPr>
            <a:r>
              <a:rPr lang="es-ES" b="1" dirty="0">
                <a:latin typeface="Century Gothic" pitchFamily="34" charset="0"/>
                <a:cs typeface="Times New Roman" pitchFamily="18" charset="0"/>
              </a:rPr>
              <a:t>1914-1950 Pugna entre la acumulación de datos y las teorías</a:t>
            </a:r>
          </a:p>
          <a:p>
            <a:pPr lvl="0" algn="just" eaLnBrk="0" fontAlgn="base" hangingPunct="0">
              <a:spcBef>
                <a:spcPct val="0"/>
              </a:spcBef>
              <a:spcAft>
                <a:spcPct val="0"/>
              </a:spcAft>
            </a:pPr>
            <a:r>
              <a:rPr lang="es-ES" dirty="0">
                <a:latin typeface="Century Gothic" pitchFamily="34" charset="0"/>
                <a:cs typeface="Times New Roman" pitchFamily="18" charset="0"/>
              </a:rPr>
              <a:t>La aparición de grandes teorías en la psicología impulso al trabajo teórico. Numerosos autores, al margen de una teoría explicita, recogen datos sobre el desarrollo del niño.</a:t>
            </a:r>
          </a:p>
          <a:p>
            <a:pPr lvl="0" algn="just" eaLnBrk="0" fontAlgn="base" hangingPunct="0">
              <a:spcBef>
                <a:spcPct val="0"/>
              </a:spcBef>
              <a:spcAft>
                <a:spcPct val="0"/>
              </a:spcAft>
            </a:pPr>
            <a:r>
              <a:rPr lang="es-ES" b="1" dirty="0">
                <a:latin typeface="Century Gothic" pitchFamily="34" charset="0"/>
                <a:cs typeface="Times New Roman" pitchFamily="18" charset="0"/>
              </a:rPr>
              <a:t>1950- Convergencia entre la psicología evolutiva y experimental </a:t>
            </a:r>
          </a:p>
          <a:p>
            <a:pPr lvl="0" algn="just" eaLnBrk="0" fontAlgn="base" hangingPunct="0">
              <a:spcBef>
                <a:spcPct val="0"/>
              </a:spcBef>
              <a:spcAft>
                <a:spcPct val="0"/>
              </a:spcAft>
            </a:pPr>
            <a:r>
              <a:rPr lang="es-ES" dirty="0">
                <a:latin typeface="Century Gothic" pitchFamily="34" charset="0"/>
                <a:cs typeface="Times New Roman" pitchFamily="18" charset="0"/>
              </a:rPr>
              <a:t>Surgimiento de la psicología cognitiva y convergencia con el enfoque piagetiano.</a:t>
            </a:r>
            <a:endParaRPr lang="es-ES" dirty="0"/>
          </a:p>
        </p:txBody>
      </p:sp>
      <p:pic>
        <p:nvPicPr>
          <p:cNvPr id="4" name="Picture 2" descr="http://3.bp.blogspot.com/-fqsY70XRMh0/TlJ3xU0hWCI/AAAAAAAAB4c/FRUR9abwmSk/s200/observacion.gif"/>
          <p:cNvPicPr>
            <a:picLocks noChangeAspect="1" noChangeArrowheads="1"/>
          </p:cNvPicPr>
          <p:nvPr/>
        </p:nvPicPr>
        <p:blipFill>
          <a:blip r:embed="rId2" cstate="print"/>
          <a:srcRect/>
          <a:stretch>
            <a:fillRect/>
          </a:stretch>
        </p:blipFill>
        <p:spPr bwMode="auto">
          <a:xfrm>
            <a:off x="0" y="5096102"/>
            <a:ext cx="1656184" cy="1761898"/>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979712" y="474345"/>
            <a:ext cx="6768752" cy="3693319"/>
          </a:xfrm>
          <a:prstGeom prst="rect">
            <a:avLst/>
          </a:prstGeom>
        </p:spPr>
        <p:txBody>
          <a:bodyPr wrap="square">
            <a:spAutoFit/>
          </a:bodyPr>
          <a:lstStyle/>
          <a:p>
            <a:pPr algn="just"/>
            <a:r>
              <a:rPr lang="es-ES" dirty="0">
                <a:latin typeface="Century Gothic" panose="020B0502020202020204" pitchFamily="34" charset="0"/>
              </a:rPr>
              <a:t>La extensión de la escolaridad obligatoria a todos los niños del siglo XIX produjo un intenso movimiento de preocupación por la renovación educativa.</a:t>
            </a:r>
          </a:p>
          <a:p>
            <a:pPr algn="just"/>
            <a:r>
              <a:rPr lang="es-ES" dirty="0">
                <a:latin typeface="Century Gothic" panose="020B0502020202020204" pitchFamily="34" charset="0"/>
              </a:rPr>
              <a:t>La introducción de los test mentales constituye un tercer factor que ha contribuido a configurar la psicología infantil. La idea de realizar medidas sobre las características psicológicas de los individuos que permitan diferenciar a unos de otros y fue elaborada por Galton.</a:t>
            </a:r>
          </a:p>
          <a:p>
            <a:pPr algn="just"/>
            <a:r>
              <a:rPr lang="es-ES" dirty="0" err="1">
                <a:latin typeface="Century Gothic" panose="020B0502020202020204" pitchFamily="34" charset="0"/>
              </a:rPr>
              <a:t>Binet</a:t>
            </a:r>
            <a:r>
              <a:rPr lang="es-ES" dirty="0">
                <a:latin typeface="Century Gothic" panose="020B0502020202020204" pitchFamily="34" charset="0"/>
              </a:rPr>
              <a:t> elaboro un instrumento que permitiera conocer el nivel de cada niño para que pudiera seguir la enseñanza con existo. La idea se desvirtuó, y se trato de hacer de los test un instrumento de medida de la inteligencia, independiente las circunstancias de cada sujeto.</a:t>
            </a:r>
          </a:p>
        </p:txBody>
      </p:sp>
      <p:pic>
        <p:nvPicPr>
          <p:cNvPr id="3" name="Picture 2" descr="https://encrypted-tbn0.gstatic.com/images?q=tbn:ANd9GcSUyTOtEuC0C31Z0aI7iq9-kB4Owvnx734MZMMGqVN1pFPw-ILv"/>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355976" y="4410612"/>
            <a:ext cx="2105025" cy="217170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141331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835696" y="404664"/>
            <a:ext cx="6624736" cy="5909310"/>
          </a:xfrm>
          <a:prstGeom prst="rect">
            <a:avLst/>
          </a:prstGeom>
          <a:noFill/>
        </p:spPr>
        <p:txBody>
          <a:bodyPr wrap="square" rtlCol="0">
            <a:spAutoFit/>
          </a:bodyPr>
          <a:lstStyle/>
          <a:p>
            <a:pPr algn="just"/>
            <a:r>
              <a:rPr lang="es-MX" b="1" dirty="0" smtClean="0">
                <a:latin typeface="Century Gothic" panose="020B0502020202020204" pitchFamily="34" charset="0"/>
              </a:rPr>
              <a:t>Los cambios en la teoría psicológica</a:t>
            </a:r>
          </a:p>
          <a:p>
            <a:pPr algn="just"/>
            <a:endParaRPr lang="es-MX" dirty="0">
              <a:latin typeface="Century Gothic" panose="020B0502020202020204" pitchFamily="34" charset="0"/>
            </a:endParaRPr>
          </a:p>
          <a:p>
            <a:pPr algn="just"/>
            <a:r>
              <a:rPr lang="es-MX" dirty="0" smtClean="0">
                <a:latin typeface="Century Gothic" panose="020B0502020202020204" pitchFamily="34" charset="0"/>
              </a:rPr>
              <a:t>En 1912 John B. Watson criticaba la introspección como método y defendía el estudio de la conducta observable como objeto de la psicología. Sentando las bases de una psicología de la conducta que  trataba de romper con la psicología anterior y que señala los comienzos del conductismo. </a:t>
            </a:r>
          </a:p>
          <a:p>
            <a:pPr algn="just"/>
            <a:r>
              <a:rPr lang="es-MX" dirty="0" smtClean="0">
                <a:latin typeface="Century Gothic" panose="020B0502020202020204" pitchFamily="34" charset="0"/>
              </a:rPr>
              <a:t>El conductismo nació con una cierta vocación por el estudio del niño por dos razones. Por una parte, Watson propiciaba el estudio de la conducta sin referencias a la conciencia , además pensaba que el conductismo era una concepción del mundo que nos iba a ofrecer un mundo mejor. </a:t>
            </a:r>
          </a:p>
          <a:p>
            <a:pPr algn="just"/>
            <a:r>
              <a:rPr lang="es-MX" dirty="0" smtClean="0">
                <a:latin typeface="Century Gothic" panose="020B0502020202020204" pitchFamily="34" charset="0"/>
              </a:rPr>
              <a:t>En 1917 realizo un estudio sobre las emociones y un famoso trabajo sobre el condicionamiento del pequeño Albert. Pero la actividad de Watson se vio interrumpida por  razones extra científicas y los conductistas posteriores se consagraron mas al estudio de los animales abandonando a los sujetos humanos. </a:t>
            </a:r>
          </a:p>
          <a:p>
            <a:endParaRPr lang="es-MX" dirty="0" smtClean="0"/>
          </a:p>
        </p:txBody>
      </p:sp>
      <p:pic>
        <p:nvPicPr>
          <p:cNvPr id="1026" name="Picture 2" descr="https://blogmodificacionconductual.files.wordpress.com/2012/06/albert-b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 y="2348181"/>
            <a:ext cx="1743075" cy="2362200"/>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http://psicologia.laguia2000.com/wp-content/uploads/2012/09/Watson-y-el-conductismo.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3265" y="11608"/>
            <a:ext cx="1766339" cy="2365632"/>
          </a:xfrm>
          <a:prstGeom prst="rect">
            <a:avLst/>
          </a:prstGeom>
          <a:noFill/>
          <a:extLst>
            <a:ext uri="{909E8E84-426E-40DD-AFC4-6F175D3DCCD1}">
              <a14:hiddenFill xmlns:a14="http://schemas.microsoft.com/office/drawing/2010/main" xmlns="">
                <a:solidFill>
                  <a:srgbClr val="FFFFFF"/>
                </a:solidFill>
              </a14:hiddenFill>
            </a:ext>
          </a:extLst>
        </p:spPr>
      </p:pic>
      <p:pic>
        <p:nvPicPr>
          <p:cNvPr id="1030" name="Picture 6" descr="http://www.blogcdn.com/www.asylum.com/media/2010/09/little-albert-getty-294-1285879232.jpg"/>
          <p:cNvPicPr>
            <a:picLocks noChangeAspect="1" noChangeArrowheads="1"/>
          </p:cNvPicPr>
          <p:nvPr/>
        </p:nvPicPr>
        <p:blipFill rotWithShape="1">
          <a:blip r:embed="rId4">
            <a:extLst>
              <a:ext uri="{28A0092B-C50C-407E-A947-70E740481C1C}">
                <a14:useLocalDpi xmlns:a14="http://schemas.microsoft.com/office/drawing/2010/main" xmlns="" val="0"/>
              </a:ext>
            </a:extLst>
          </a:blip>
          <a:srcRect b="16790"/>
          <a:stretch/>
        </p:blipFill>
        <p:spPr bwMode="auto">
          <a:xfrm>
            <a:off x="-23265" y="4693916"/>
            <a:ext cx="1766339" cy="216408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2985540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545179" y="416039"/>
            <a:ext cx="7344816" cy="2308324"/>
          </a:xfrm>
          <a:prstGeom prst="rect">
            <a:avLst/>
          </a:prstGeom>
          <a:noFill/>
        </p:spPr>
        <p:txBody>
          <a:bodyPr wrap="square" rtlCol="0">
            <a:spAutoFit/>
          </a:bodyPr>
          <a:lstStyle/>
          <a:p>
            <a:pPr algn="just"/>
            <a:r>
              <a:rPr lang="es-ES" dirty="0" smtClean="0">
                <a:latin typeface="Century Gothic" panose="020B0502020202020204" pitchFamily="34" charset="0"/>
              </a:rPr>
              <a:t>La psicología general estaba por la perspectiva conductista, con escasa repercusión en el estudio del  niño. Después de la segunda guerra mundial se producen cambios en la psicología que terminarán por afectar también a la psicología del desarrollo. Se planteó muy pronto la comparación entre maquinas y el cerebro humano, en especial si se tenía capacidad para pensar (</a:t>
            </a:r>
            <a:r>
              <a:rPr lang="es-ES" dirty="0" err="1" smtClean="0">
                <a:latin typeface="Century Gothic" panose="020B0502020202020204" pitchFamily="34" charset="0"/>
              </a:rPr>
              <a:t>Turing</a:t>
            </a:r>
            <a:r>
              <a:rPr lang="es-ES" dirty="0" smtClean="0">
                <a:latin typeface="Century Gothic" panose="020B0502020202020204" pitchFamily="34" charset="0"/>
              </a:rPr>
              <a:t>, 1950).</a:t>
            </a:r>
          </a:p>
          <a:p>
            <a:endParaRPr lang="es-ES" dirty="0"/>
          </a:p>
        </p:txBody>
      </p:sp>
      <p:pic>
        <p:nvPicPr>
          <p:cNvPr id="1026" name="Picture 2" descr="http://optimismointeriorbruto.es/wp-content/uploads/2012/08/A48-300x204.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520886" y="2708920"/>
            <a:ext cx="3483162" cy="3170132"/>
          </a:xfrm>
          <a:prstGeom prst="rect">
            <a:avLst/>
          </a:prstGeom>
          <a:noFill/>
          <a:extLst>
            <a:ext uri="{909E8E84-426E-40DD-AFC4-6F175D3DCCD1}">
              <a14:hiddenFill xmlns:a14="http://schemas.microsoft.com/office/drawing/2010/main" xmlns="">
                <a:solidFill>
                  <a:srgbClr val="FFFFFF"/>
                </a:solidFill>
              </a14:hiddenFill>
            </a:ext>
          </a:extLst>
        </p:spPr>
      </p:pic>
      <p:sp>
        <p:nvSpPr>
          <p:cNvPr id="4" name="CuadroTexto 3"/>
          <p:cNvSpPr txBox="1"/>
          <p:nvPr/>
        </p:nvSpPr>
        <p:spPr>
          <a:xfrm>
            <a:off x="5084237" y="2482525"/>
            <a:ext cx="3789646" cy="3970318"/>
          </a:xfrm>
          <a:prstGeom prst="rect">
            <a:avLst/>
          </a:prstGeom>
          <a:noFill/>
        </p:spPr>
        <p:txBody>
          <a:bodyPr wrap="square" rtlCol="0">
            <a:spAutoFit/>
          </a:bodyPr>
          <a:lstStyle/>
          <a:p>
            <a:pPr algn="just"/>
            <a:r>
              <a:rPr lang="es-MX" dirty="0" smtClean="0">
                <a:latin typeface="Century Gothic" panose="020B0502020202020204" pitchFamily="34" charset="0"/>
              </a:rPr>
              <a:t>En estas fechas se publican cuatro trabajos que anticipan desarrollos ulteriores en la psicología y en la lingüística. </a:t>
            </a:r>
          </a:p>
          <a:p>
            <a:pPr algn="just"/>
            <a:endParaRPr lang="es-MX" dirty="0">
              <a:latin typeface="Century Gothic" panose="020B0502020202020204" pitchFamily="34" charset="0"/>
            </a:endParaRPr>
          </a:p>
          <a:p>
            <a:pPr algn="just"/>
            <a:r>
              <a:rPr lang="es-MX" dirty="0" smtClean="0">
                <a:latin typeface="Century Gothic" panose="020B0502020202020204" pitchFamily="34" charset="0"/>
              </a:rPr>
              <a:t>George A. Miller en su “</a:t>
            </a:r>
            <a:r>
              <a:rPr lang="es-MX" dirty="0" err="1" smtClean="0">
                <a:latin typeface="Century Gothic" panose="020B0502020202020204" pitchFamily="34" charset="0"/>
              </a:rPr>
              <a:t>The</a:t>
            </a:r>
            <a:r>
              <a:rPr lang="es-MX" dirty="0" smtClean="0">
                <a:latin typeface="Century Gothic" panose="020B0502020202020204" pitchFamily="34" charset="0"/>
              </a:rPr>
              <a:t> </a:t>
            </a:r>
            <a:r>
              <a:rPr lang="es-MX" dirty="0" err="1" smtClean="0">
                <a:latin typeface="Century Gothic" panose="020B0502020202020204" pitchFamily="34" charset="0"/>
              </a:rPr>
              <a:t>magical</a:t>
            </a:r>
            <a:r>
              <a:rPr lang="es-MX" dirty="0" smtClean="0">
                <a:latin typeface="Century Gothic" panose="020B0502020202020204" pitchFamily="34" charset="0"/>
              </a:rPr>
              <a:t> </a:t>
            </a:r>
            <a:r>
              <a:rPr lang="es-MX" dirty="0" err="1" smtClean="0">
                <a:latin typeface="Century Gothic" panose="020B0502020202020204" pitchFamily="34" charset="0"/>
              </a:rPr>
              <a:t>number</a:t>
            </a:r>
            <a:r>
              <a:rPr lang="es-MX" dirty="0" smtClean="0">
                <a:latin typeface="Century Gothic" panose="020B0502020202020204" pitchFamily="34" charset="0"/>
              </a:rPr>
              <a:t> 7”analiza diversas investigaciones experimentales anteriores y muestra como todas ellas ponen de manifiesto que la capacidad de los seres humanos para manejar información es limitada.  </a:t>
            </a:r>
            <a:endParaRPr lang="es-MX" dirty="0">
              <a:latin typeface="Century Gothic" panose="020B0502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475656" y="188640"/>
            <a:ext cx="7560840" cy="2062103"/>
          </a:xfrm>
          <a:prstGeom prst="rect">
            <a:avLst/>
          </a:prstGeom>
          <a:noFill/>
        </p:spPr>
        <p:txBody>
          <a:bodyPr wrap="square" rtlCol="0">
            <a:spAutoFit/>
          </a:bodyPr>
          <a:lstStyle/>
          <a:p>
            <a:pPr algn="just"/>
            <a:r>
              <a:rPr lang="es-MX" sz="1600" dirty="0" smtClean="0">
                <a:latin typeface="Century Gothic" panose="020B0502020202020204" pitchFamily="34" charset="0"/>
              </a:rPr>
              <a:t>Bruner, </a:t>
            </a:r>
            <a:r>
              <a:rPr lang="es-MX" sz="1600" dirty="0" err="1" smtClean="0">
                <a:latin typeface="Century Gothic" panose="020B0502020202020204" pitchFamily="34" charset="0"/>
              </a:rPr>
              <a:t>Goodnow</a:t>
            </a:r>
            <a:r>
              <a:rPr lang="es-MX" sz="1600" dirty="0" smtClean="0">
                <a:latin typeface="Century Gothic" panose="020B0502020202020204" pitchFamily="34" charset="0"/>
              </a:rPr>
              <a:t> y Austin en su “A </a:t>
            </a:r>
            <a:r>
              <a:rPr lang="es-MX" sz="1600" dirty="0" err="1" smtClean="0">
                <a:latin typeface="Century Gothic" panose="020B0502020202020204" pitchFamily="34" charset="0"/>
              </a:rPr>
              <a:t>study</a:t>
            </a:r>
            <a:r>
              <a:rPr lang="es-MX" sz="1600" dirty="0" smtClean="0">
                <a:latin typeface="Century Gothic" panose="020B0502020202020204" pitchFamily="34" charset="0"/>
              </a:rPr>
              <a:t> of </a:t>
            </a:r>
            <a:r>
              <a:rPr lang="es-MX" sz="1600" dirty="0" err="1" smtClean="0">
                <a:latin typeface="Century Gothic" panose="020B0502020202020204" pitchFamily="34" charset="0"/>
              </a:rPr>
              <a:t>thinking</a:t>
            </a:r>
            <a:r>
              <a:rPr lang="es-MX" sz="1600" dirty="0" smtClean="0">
                <a:latin typeface="Century Gothic" panose="020B0502020202020204" pitchFamily="34" charset="0"/>
              </a:rPr>
              <a:t>” abordan la investigación de la formación de conceptos orientándose hacia el estudio de las estrategias del sujeto.</a:t>
            </a:r>
            <a:r>
              <a:rPr lang="es-MX" sz="1600" dirty="0">
                <a:latin typeface="Century Gothic" panose="020B0502020202020204" pitchFamily="34" charset="0"/>
              </a:rPr>
              <a:t> </a:t>
            </a:r>
            <a:r>
              <a:rPr lang="es-MX" sz="1600" dirty="0" err="1" smtClean="0">
                <a:latin typeface="Century Gothic" panose="020B0502020202020204" pitchFamily="34" charset="0"/>
              </a:rPr>
              <a:t>Newel</a:t>
            </a:r>
            <a:r>
              <a:rPr lang="es-MX" sz="1600" dirty="0" smtClean="0">
                <a:latin typeface="Century Gothic" panose="020B0502020202020204" pitchFamily="34" charset="0"/>
              </a:rPr>
              <a:t> y </a:t>
            </a:r>
            <a:r>
              <a:rPr lang="es-MX" sz="1600" dirty="0" err="1" smtClean="0">
                <a:latin typeface="Century Gothic" panose="020B0502020202020204" pitchFamily="34" charset="0"/>
              </a:rPr>
              <a:t>Simon</a:t>
            </a:r>
            <a:r>
              <a:rPr lang="es-MX" sz="1600" dirty="0" smtClean="0">
                <a:latin typeface="Century Gothic" panose="020B0502020202020204" pitchFamily="34" charset="0"/>
              </a:rPr>
              <a:t> publican su “</a:t>
            </a:r>
            <a:r>
              <a:rPr lang="es-MX" sz="1600" dirty="0" err="1" smtClean="0">
                <a:latin typeface="Century Gothic" panose="020B0502020202020204" pitchFamily="34" charset="0"/>
              </a:rPr>
              <a:t>The</a:t>
            </a:r>
            <a:r>
              <a:rPr lang="es-MX" sz="1600" dirty="0" smtClean="0">
                <a:latin typeface="Century Gothic" panose="020B0502020202020204" pitchFamily="34" charset="0"/>
              </a:rPr>
              <a:t> </a:t>
            </a:r>
            <a:r>
              <a:rPr lang="es-MX" sz="1600" dirty="0" err="1" smtClean="0">
                <a:latin typeface="Century Gothic" panose="020B0502020202020204" pitchFamily="34" charset="0"/>
              </a:rPr>
              <a:t>logic</a:t>
            </a:r>
            <a:r>
              <a:rPr lang="es-MX" sz="1600" dirty="0" smtClean="0">
                <a:latin typeface="Century Gothic" panose="020B0502020202020204" pitchFamily="34" charset="0"/>
              </a:rPr>
              <a:t> </a:t>
            </a:r>
            <a:r>
              <a:rPr lang="es-MX" sz="1600" dirty="0" err="1" smtClean="0">
                <a:latin typeface="Century Gothic" panose="020B0502020202020204" pitchFamily="34" charset="0"/>
              </a:rPr>
              <a:t>theory</a:t>
            </a:r>
            <a:r>
              <a:rPr lang="es-MX" sz="1600" dirty="0" smtClean="0">
                <a:latin typeface="Century Gothic" panose="020B0502020202020204" pitchFamily="34" charset="0"/>
              </a:rPr>
              <a:t> machine” y llevan a cabo también la primera demostración de un teorema lógico con un computador. Por último, Noam Chomsky da a conocer su “</a:t>
            </a:r>
            <a:r>
              <a:rPr lang="es-MX" sz="1600" dirty="0" err="1" smtClean="0">
                <a:latin typeface="Century Gothic" panose="020B0502020202020204" pitchFamily="34" charset="0"/>
              </a:rPr>
              <a:t>Three</a:t>
            </a:r>
            <a:r>
              <a:rPr lang="es-MX" sz="1600" dirty="0" smtClean="0">
                <a:latin typeface="Century Gothic" panose="020B0502020202020204" pitchFamily="34" charset="0"/>
              </a:rPr>
              <a:t> </a:t>
            </a:r>
            <a:r>
              <a:rPr lang="es-MX" sz="1600" dirty="0" err="1" smtClean="0">
                <a:latin typeface="Century Gothic" panose="020B0502020202020204" pitchFamily="34" charset="0"/>
              </a:rPr>
              <a:t>models</a:t>
            </a:r>
            <a:r>
              <a:rPr lang="es-MX" sz="1600" dirty="0" smtClean="0">
                <a:latin typeface="Century Gothic" panose="020B0502020202020204" pitchFamily="34" charset="0"/>
              </a:rPr>
              <a:t> </a:t>
            </a:r>
            <a:r>
              <a:rPr lang="es-MX" sz="1600" dirty="0" err="1" smtClean="0">
                <a:latin typeface="Century Gothic" panose="020B0502020202020204" pitchFamily="34" charset="0"/>
              </a:rPr>
              <a:t>for</a:t>
            </a:r>
            <a:r>
              <a:rPr lang="es-MX" sz="1600" dirty="0" smtClean="0">
                <a:latin typeface="Century Gothic" panose="020B0502020202020204" pitchFamily="34" charset="0"/>
              </a:rPr>
              <a:t> </a:t>
            </a:r>
            <a:r>
              <a:rPr lang="es-MX" sz="1600" dirty="0" err="1" smtClean="0">
                <a:latin typeface="Century Gothic" panose="020B0502020202020204" pitchFamily="34" charset="0"/>
              </a:rPr>
              <a:t>the</a:t>
            </a:r>
            <a:r>
              <a:rPr lang="es-MX" sz="1600" dirty="0" smtClean="0">
                <a:latin typeface="Century Gothic" panose="020B0502020202020204" pitchFamily="34" charset="0"/>
              </a:rPr>
              <a:t> </a:t>
            </a:r>
            <a:r>
              <a:rPr lang="es-MX" sz="1600" dirty="0" err="1" smtClean="0">
                <a:latin typeface="Century Gothic" panose="020B0502020202020204" pitchFamily="34" charset="0"/>
              </a:rPr>
              <a:t>description</a:t>
            </a:r>
            <a:r>
              <a:rPr lang="es-MX" sz="1600" dirty="0" smtClean="0">
                <a:latin typeface="Century Gothic" panose="020B0502020202020204" pitchFamily="34" charset="0"/>
              </a:rPr>
              <a:t> of lenguaje” donde muestra la insuficiencia de las gramáticas de finitos estados para dar razón a los procesos que tienen lugar en los lenguajes naturales.  </a:t>
            </a:r>
            <a:endParaRPr lang="es-MX" sz="1600" dirty="0">
              <a:latin typeface="Century Gothic" panose="020B0502020202020204" pitchFamily="34" charset="0"/>
            </a:endParaRPr>
          </a:p>
        </p:txBody>
      </p:sp>
      <p:pic>
        <p:nvPicPr>
          <p:cNvPr id="2050" name="Picture 2" descr="http://isites.harvard.edu/fs/docs/icb.topic20826.files/Miller2.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12832" y="2464886"/>
            <a:ext cx="1656184" cy="1944216"/>
          </a:xfrm>
          <a:prstGeom prst="rect">
            <a:avLst/>
          </a:prstGeom>
          <a:noFill/>
          <a:extLst>
            <a:ext uri="{909E8E84-426E-40DD-AFC4-6F175D3DCCD1}">
              <a14:hiddenFill xmlns:a14="http://schemas.microsoft.com/office/drawing/2010/main" xmlns="">
                <a:solidFill>
                  <a:srgbClr val="FFFFFF"/>
                </a:solidFill>
              </a14:hiddenFill>
            </a:ext>
          </a:extLst>
        </p:spPr>
      </p:pic>
      <p:pic>
        <p:nvPicPr>
          <p:cNvPr id="2054" name="Picture 6" descr="http://lh3.ggpht.com/_NNjxeW9ewEc/TKM3xr7pajI/AAAAAAAAE5c/prVfYX7lUzo/tmp8954_thumb_thumb.jpg?imgmax=800"/>
          <p:cNvPicPr>
            <a:picLocks noChangeAspect="1" noChangeArrowheads="1"/>
          </p:cNvPicPr>
          <p:nvPr/>
        </p:nvPicPr>
        <p:blipFill rotWithShape="1">
          <a:blip r:embed="rId3">
            <a:extLst>
              <a:ext uri="{28A0092B-C50C-407E-A947-70E740481C1C}">
                <a14:useLocalDpi xmlns:a14="http://schemas.microsoft.com/office/drawing/2010/main" xmlns="" val="0"/>
              </a:ext>
            </a:extLst>
          </a:blip>
          <a:srcRect l="4762" t="4364" r="4762" b="3734"/>
          <a:stretch/>
        </p:blipFill>
        <p:spPr bwMode="auto">
          <a:xfrm>
            <a:off x="3581890" y="2492896"/>
            <a:ext cx="1512168" cy="1948284"/>
          </a:xfrm>
          <a:prstGeom prst="rect">
            <a:avLst/>
          </a:prstGeom>
          <a:noFill/>
          <a:extLst>
            <a:ext uri="{909E8E84-426E-40DD-AFC4-6F175D3DCCD1}">
              <a14:hiddenFill xmlns:a14="http://schemas.microsoft.com/office/drawing/2010/main" xmlns="">
                <a:solidFill>
                  <a:srgbClr val="FFFFFF"/>
                </a:solidFill>
              </a14:hiddenFill>
            </a:ext>
          </a:extLst>
        </p:spPr>
      </p:pic>
      <p:pic>
        <p:nvPicPr>
          <p:cNvPr id="2056" name="Picture 8" descr="http://upload.wikimedia.org/wikipedia/commons/thumb/f/f3/Picture_of_Frank_Johnson_Goodnow.jpg/200px-Picture_of_Frank_Johnson_Goodnow.jpg"/>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256076" y="2476551"/>
            <a:ext cx="1512168" cy="1948284"/>
          </a:xfrm>
          <a:prstGeom prst="rect">
            <a:avLst/>
          </a:prstGeom>
          <a:noFill/>
          <a:extLst>
            <a:ext uri="{909E8E84-426E-40DD-AFC4-6F175D3DCCD1}">
              <a14:hiddenFill xmlns:a14="http://schemas.microsoft.com/office/drawing/2010/main" xmlns="">
                <a:solidFill>
                  <a:srgbClr val="FFFFFF"/>
                </a:solidFill>
              </a14:hiddenFill>
            </a:ext>
          </a:extLst>
        </p:spPr>
      </p:pic>
      <p:pic>
        <p:nvPicPr>
          <p:cNvPr id="2058" name="Picture 10" descr="http://mediasvc.ancestry.com/image/9709f758-e93a-4063-89a3-c4678b42a91c.jpg?Client=MCCManager&amp;NamespaceID=1093&amp;MaxSide=160"/>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6893145" y="2492896"/>
            <a:ext cx="1584176" cy="1948284"/>
          </a:xfrm>
          <a:prstGeom prst="rect">
            <a:avLst/>
          </a:prstGeom>
          <a:noFill/>
          <a:extLst>
            <a:ext uri="{909E8E84-426E-40DD-AFC4-6F175D3DCCD1}">
              <a14:hiddenFill xmlns:a14="http://schemas.microsoft.com/office/drawing/2010/main" xmlns="">
                <a:solidFill>
                  <a:srgbClr val="FFFFFF"/>
                </a:solidFill>
              </a14:hiddenFill>
            </a:ext>
          </a:extLst>
        </p:spPr>
      </p:pic>
      <p:sp>
        <p:nvSpPr>
          <p:cNvPr id="3" name="CuadroTexto 2"/>
          <p:cNvSpPr txBox="1"/>
          <p:nvPr/>
        </p:nvSpPr>
        <p:spPr>
          <a:xfrm>
            <a:off x="1511382" y="4478930"/>
            <a:ext cx="7535242" cy="2308324"/>
          </a:xfrm>
          <a:prstGeom prst="rect">
            <a:avLst/>
          </a:prstGeom>
          <a:noFill/>
        </p:spPr>
        <p:txBody>
          <a:bodyPr wrap="square" rtlCol="0">
            <a:spAutoFit/>
          </a:bodyPr>
          <a:lstStyle/>
          <a:p>
            <a:pPr algn="just"/>
            <a:r>
              <a:rPr lang="es-MX" sz="1600" dirty="0" smtClean="0">
                <a:latin typeface="Century Gothic" panose="020B0502020202020204" pitchFamily="34" charset="0"/>
              </a:rPr>
              <a:t>Lo que tienen en común todos es que tienen un interés por la actividad del </a:t>
            </a:r>
            <a:r>
              <a:rPr lang="es-MX" sz="1600" dirty="0" err="1" smtClean="0">
                <a:latin typeface="Century Gothic" panose="020B0502020202020204" pitchFamily="34" charset="0"/>
              </a:rPr>
              <a:t>sujetoy</a:t>
            </a:r>
            <a:r>
              <a:rPr lang="es-MX" sz="1600" dirty="0" smtClean="0">
                <a:latin typeface="Century Gothic" panose="020B0502020202020204" pitchFamily="34" charset="0"/>
              </a:rPr>
              <a:t> construir modelos de lo que sucede dentro de él. Miller lo que pone de </a:t>
            </a:r>
            <a:r>
              <a:rPr lang="es-MX" sz="1600" dirty="0" err="1" smtClean="0">
                <a:latin typeface="Century Gothic" panose="020B0502020202020204" pitchFamily="34" charset="0"/>
              </a:rPr>
              <a:t>manifiestoes</a:t>
            </a:r>
            <a:r>
              <a:rPr lang="es-MX" sz="1600" dirty="0" smtClean="0">
                <a:latin typeface="Century Gothic" panose="020B0502020202020204" pitchFamily="34" charset="0"/>
              </a:rPr>
              <a:t> que los sujetos presentan características en común que son independientes de la tarea. Bruner et al y </a:t>
            </a:r>
            <a:r>
              <a:rPr lang="es-MX" sz="1600" dirty="0" err="1" smtClean="0">
                <a:latin typeface="Century Gothic" panose="020B0502020202020204" pitchFamily="34" charset="0"/>
              </a:rPr>
              <a:t>Newell</a:t>
            </a:r>
            <a:r>
              <a:rPr lang="es-MX" sz="1600" dirty="0" smtClean="0">
                <a:latin typeface="Century Gothic" panose="020B0502020202020204" pitchFamily="34" charset="0"/>
              </a:rPr>
              <a:t> y </a:t>
            </a:r>
            <a:r>
              <a:rPr lang="es-MX" sz="1600" dirty="0" err="1" smtClean="0">
                <a:latin typeface="Century Gothic" panose="020B0502020202020204" pitchFamily="34" charset="0"/>
              </a:rPr>
              <a:t>Simon</a:t>
            </a:r>
            <a:r>
              <a:rPr lang="es-MX" sz="1600" dirty="0" smtClean="0">
                <a:latin typeface="Century Gothic" panose="020B0502020202020204" pitchFamily="34" charset="0"/>
              </a:rPr>
              <a:t> consideran al sujeto como un procesador de información y Bruner se interesa por los caminos que éste sigue para realizar su tarea y Chomsky concibe la gramática como una representación formal del conocimiento que el sujeto tiene de una lengua. Todos ellos propician la construcción de modelos de procesos internos.</a:t>
            </a:r>
            <a:endParaRPr lang="es-MX" sz="1600" dirty="0">
              <a:latin typeface="Century Gothic" panose="020B0502020202020204" pitchFamily="34" charset="0"/>
            </a:endParaRPr>
          </a:p>
        </p:txBody>
      </p:sp>
    </p:spTree>
    <p:extLst>
      <p:ext uri="{BB962C8B-B14F-4D97-AF65-F5344CB8AC3E}">
        <p14:creationId xmlns:p14="http://schemas.microsoft.com/office/powerpoint/2010/main" xmlns="" val="86862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059832" y="908720"/>
            <a:ext cx="184731" cy="369332"/>
          </a:xfrm>
          <a:prstGeom prst="rect">
            <a:avLst/>
          </a:prstGeom>
          <a:noFill/>
        </p:spPr>
        <p:txBody>
          <a:bodyPr wrap="none" rtlCol="0">
            <a:spAutoFit/>
          </a:bodyPr>
          <a:lstStyle/>
          <a:p>
            <a:endParaRPr lang="es-ES" dirty="0"/>
          </a:p>
        </p:txBody>
      </p:sp>
      <p:sp>
        <p:nvSpPr>
          <p:cNvPr id="3" name="2 CuadroTexto"/>
          <p:cNvSpPr txBox="1"/>
          <p:nvPr/>
        </p:nvSpPr>
        <p:spPr>
          <a:xfrm>
            <a:off x="1428728" y="476672"/>
            <a:ext cx="7429552" cy="6463308"/>
          </a:xfrm>
          <a:prstGeom prst="rect">
            <a:avLst/>
          </a:prstGeom>
          <a:noFill/>
        </p:spPr>
        <p:txBody>
          <a:bodyPr wrap="square" rtlCol="0">
            <a:spAutoFit/>
          </a:bodyPr>
          <a:lstStyle/>
          <a:p>
            <a:pPr algn="just"/>
            <a:r>
              <a:rPr lang="es-MX" b="1" dirty="0" smtClean="0">
                <a:latin typeface="Century Gothic" pitchFamily="34" charset="0"/>
              </a:rPr>
              <a:t> </a:t>
            </a:r>
            <a:r>
              <a:rPr lang="es-MX" b="1" dirty="0" smtClean="0">
                <a:latin typeface="Century Gothic" pitchFamily="34" charset="0"/>
              </a:rPr>
              <a:t>Las primeras observaciones sistemáticas</a:t>
            </a:r>
            <a:endParaRPr lang="es-MX" dirty="0" smtClean="0">
              <a:latin typeface="Century Gothic" pitchFamily="34" charset="0"/>
            </a:endParaRPr>
          </a:p>
          <a:p>
            <a:pPr algn="just"/>
            <a:r>
              <a:rPr lang="es-MX" dirty="0" smtClean="0">
                <a:latin typeface="Century Gothic" pitchFamily="34" charset="0"/>
              </a:rPr>
              <a:t> El </a:t>
            </a:r>
            <a:r>
              <a:rPr lang="es-MX" dirty="0" err="1" smtClean="0">
                <a:latin typeface="Century Gothic" pitchFamily="34" charset="0"/>
              </a:rPr>
              <a:t>famosospedagogo</a:t>
            </a:r>
            <a:r>
              <a:rPr lang="es-MX" dirty="0" smtClean="0">
                <a:latin typeface="Century Gothic" pitchFamily="34" charset="0"/>
              </a:rPr>
              <a:t> suizo </a:t>
            </a:r>
            <a:r>
              <a:rPr lang="es-MX" dirty="0" err="1" smtClean="0">
                <a:latin typeface="Century Gothic" pitchFamily="34" charset="0"/>
              </a:rPr>
              <a:t>Pestalozi</a:t>
            </a:r>
            <a:r>
              <a:rPr lang="es-MX" dirty="0" smtClean="0">
                <a:latin typeface="Century Gothic" pitchFamily="34" charset="0"/>
              </a:rPr>
              <a:t> (1746-1827) llevo hacia 1774 un diario sobre el desarrollo y la educación de su hijo, pero ese diario tampoco fue publicado hasta años más tarde, en 1828, y  muy parcialmente. También otro pedagogo  y literario alemán, Juan Pablo Richter (1763- 1825), realizo un diario sobre el desarrollo  de su hijo  que de la misma forma no fue publicado.</a:t>
            </a:r>
          </a:p>
          <a:p>
            <a:pPr algn="just"/>
            <a:endParaRPr lang="es-MX" dirty="0" smtClean="0">
              <a:latin typeface="Century Gothic" pitchFamily="34" charset="0"/>
            </a:endParaRPr>
          </a:p>
          <a:p>
            <a:pPr algn="just"/>
            <a:r>
              <a:rPr lang="es-MX" dirty="0" smtClean="0">
                <a:latin typeface="Century Gothic" pitchFamily="34" charset="0"/>
              </a:rPr>
              <a:t>Un </a:t>
            </a:r>
            <a:r>
              <a:rPr lang="es-MX" dirty="0" smtClean="0">
                <a:latin typeface="Century Gothic" pitchFamily="34" charset="0"/>
              </a:rPr>
              <a:t>hito importante en la constitución de la psicología evolutiva fue el trabajo realizado por el filosofo alemán </a:t>
            </a:r>
            <a:r>
              <a:rPr lang="es-MX" dirty="0" err="1" smtClean="0">
                <a:latin typeface="Century Gothic" pitchFamily="34" charset="0"/>
              </a:rPr>
              <a:t>Dietrich</a:t>
            </a:r>
            <a:r>
              <a:rPr lang="es-MX" dirty="0" smtClean="0">
                <a:latin typeface="Century Gothic" pitchFamily="34" charset="0"/>
              </a:rPr>
              <a:t> </a:t>
            </a:r>
            <a:r>
              <a:rPr lang="es-MX" dirty="0" err="1" smtClean="0">
                <a:latin typeface="Century Gothic" pitchFamily="34" charset="0"/>
              </a:rPr>
              <a:t>Tiedemann</a:t>
            </a:r>
            <a:r>
              <a:rPr lang="es-MX" dirty="0" smtClean="0">
                <a:latin typeface="Century Gothic" pitchFamily="34" charset="0"/>
              </a:rPr>
              <a:t> (1787)  sobre el desarrollo de su hijo desde e el nacimiento hasta los dos años  y medio. </a:t>
            </a:r>
            <a:r>
              <a:rPr lang="es-MX" dirty="0" err="1" smtClean="0">
                <a:latin typeface="Century Gothic" pitchFamily="34" charset="0"/>
              </a:rPr>
              <a:t>Tiedemann</a:t>
            </a:r>
            <a:r>
              <a:rPr lang="es-MX" dirty="0" smtClean="0">
                <a:latin typeface="Century Gothic" pitchFamily="34" charset="0"/>
              </a:rPr>
              <a:t> tiene el gran merito  de haber sido el primero que tuvo la audacia de considerar que un trabajo de este tipo  tiene interés y contribuye al trabajo científico.</a:t>
            </a:r>
          </a:p>
          <a:p>
            <a:pPr algn="just"/>
            <a:endParaRPr lang="es-MX" dirty="0" smtClean="0">
              <a:latin typeface="Century Gothic" pitchFamily="34" charset="0"/>
            </a:endParaRPr>
          </a:p>
          <a:p>
            <a:pPr algn="just"/>
            <a:r>
              <a:rPr lang="es-MX" dirty="0" smtClean="0">
                <a:latin typeface="Century Gothic" pitchFamily="34" charset="0"/>
              </a:rPr>
              <a:t>Su </a:t>
            </a:r>
            <a:r>
              <a:rPr lang="es-MX" dirty="0" smtClean="0">
                <a:latin typeface="Century Gothic" pitchFamily="34" charset="0"/>
              </a:rPr>
              <a:t>trabajo en el que señala cuidadosamente las edades que se está refiriendo, proporciona numerosos datos sobre el desarrollo de los reflejos, sobre la percepción, sobre las relaciones sociales, sobre los comienzos de la función simbólica incluyendo el desarrollo del lenguaje, etc., temas todos ellos importantes en la psicología actual.</a:t>
            </a:r>
          </a:p>
          <a:p>
            <a:pPr algn="just"/>
            <a:endParaRPr lang="es-ES" dirty="0">
              <a:latin typeface="Century Gothic"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643042" y="476672"/>
            <a:ext cx="6889398" cy="5909310"/>
          </a:xfrm>
          <a:prstGeom prst="rect">
            <a:avLst/>
          </a:prstGeom>
          <a:noFill/>
        </p:spPr>
        <p:txBody>
          <a:bodyPr wrap="square" rtlCol="0">
            <a:spAutoFit/>
          </a:bodyPr>
          <a:lstStyle/>
          <a:p>
            <a:r>
              <a:rPr lang="es-MX" b="1" dirty="0" smtClean="0">
                <a:latin typeface="Century Gothic" pitchFamily="34" charset="0"/>
              </a:rPr>
              <a:t>La </a:t>
            </a:r>
            <a:r>
              <a:rPr lang="es-MX" b="1" dirty="0" smtClean="0">
                <a:latin typeface="Century Gothic" pitchFamily="34" charset="0"/>
              </a:rPr>
              <a:t>influencia del DARWINISMO </a:t>
            </a:r>
            <a:endParaRPr lang="es-MX" dirty="0" smtClean="0">
              <a:latin typeface="Century Gothic" pitchFamily="34" charset="0"/>
            </a:endParaRPr>
          </a:p>
          <a:p>
            <a:pPr algn="just"/>
            <a:r>
              <a:rPr lang="es-MX" dirty="0" smtClean="0">
                <a:latin typeface="Century Gothic" pitchFamily="34" charset="0"/>
              </a:rPr>
              <a:t>A mediados del siglo XIX el ambiente era muy propicio para que apareciese  una teoría sobre la evolución  y el cambio en la naturaleza.</a:t>
            </a:r>
          </a:p>
          <a:p>
            <a:pPr algn="just"/>
            <a:endParaRPr lang="es-MX" dirty="0" smtClean="0">
              <a:latin typeface="Century Gothic" pitchFamily="34" charset="0"/>
            </a:endParaRPr>
          </a:p>
          <a:p>
            <a:pPr algn="just"/>
            <a:r>
              <a:rPr lang="es-MX" dirty="0" smtClean="0">
                <a:latin typeface="Century Gothic" pitchFamily="34" charset="0"/>
              </a:rPr>
              <a:t>La </a:t>
            </a:r>
            <a:r>
              <a:rPr lang="es-MX" dirty="0" smtClean="0">
                <a:latin typeface="Century Gothic" pitchFamily="34" charset="0"/>
              </a:rPr>
              <a:t>época siguiente a la publicación del Origen de las especies permitió presenciar enormes controversias entre los partidarios de la teoría de la evolución y sus enemigos, pero la teoría darwinista  fue abriéndose camino poco a poco de forma imparable. </a:t>
            </a:r>
          </a:p>
          <a:p>
            <a:pPr algn="just"/>
            <a:endParaRPr lang="es-MX" dirty="0" smtClean="0">
              <a:latin typeface="Century Gothic" pitchFamily="34" charset="0"/>
            </a:endParaRPr>
          </a:p>
          <a:p>
            <a:pPr algn="just"/>
            <a:r>
              <a:rPr lang="es-MX" dirty="0" smtClean="0">
                <a:latin typeface="Century Gothic" pitchFamily="34" charset="0"/>
              </a:rPr>
              <a:t>Por </a:t>
            </a:r>
            <a:r>
              <a:rPr lang="es-MX" dirty="0" smtClean="0">
                <a:latin typeface="Century Gothic" pitchFamily="34" charset="0"/>
              </a:rPr>
              <a:t>ello el estudio del embrión y el estudio del niño  podrían facilitar la comprensión del individuo adulto  y de los primeros estadios de la humanidad.</a:t>
            </a:r>
          </a:p>
          <a:p>
            <a:pPr algn="just"/>
            <a:endParaRPr lang="es-MX" dirty="0" smtClean="0">
              <a:latin typeface="Century Gothic" pitchFamily="34" charset="0"/>
            </a:endParaRPr>
          </a:p>
          <a:p>
            <a:pPr algn="just"/>
            <a:r>
              <a:rPr lang="es-MX" dirty="0" smtClean="0">
                <a:latin typeface="Century Gothic" pitchFamily="34" charset="0"/>
              </a:rPr>
              <a:t>Esto </a:t>
            </a:r>
            <a:r>
              <a:rPr lang="es-MX" dirty="0" smtClean="0">
                <a:latin typeface="Century Gothic" pitchFamily="34" charset="0"/>
              </a:rPr>
              <a:t>daba al estudio del niño un interés  teórico renovado, no se trataba solo de conocer a los niños  por preocupaciones de tipo educativo si no que su estudio podría tener implicaciones mucho más profundas por la ciencia. </a:t>
            </a:r>
          </a:p>
          <a:p>
            <a:pPr algn="just"/>
            <a:endParaRPr lang="es-ES" dirty="0">
              <a:latin typeface="Century Gothic"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907704" y="476672"/>
            <a:ext cx="6624736" cy="2862322"/>
          </a:xfrm>
          <a:prstGeom prst="rect">
            <a:avLst/>
          </a:prstGeom>
          <a:noFill/>
        </p:spPr>
        <p:txBody>
          <a:bodyPr wrap="square" rtlCol="0">
            <a:spAutoFit/>
          </a:bodyPr>
          <a:lstStyle/>
          <a:p>
            <a:pPr algn="just"/>
            <a:r>
              <a:rPr lang="es-ES" dirty="0" smtClean="0">
                <a:latin typeface="Century Gothic" pitchFamily="34" charset="0"/>
              </a:rPr>
              <a:t>A finales del siglo XVIII y principios del siglo XIX la idea de que las especies cambian y van evolucionando unas a partir de otras se había convertido en moneda corriente y un escritor francés, el caballero de Lamarck (1809), había propuesto una explicación de cómo había sucedido esto: los cambios adquiridos durante la vida de un individuo en su adaptación al medio se conservarían hereditariamente y se transferirían a los descendientes. Es lo que se conoce como la herencia de los caracteres adquiridos.</a:t>
            </a:r>
            <a:endParaRPr lang="es-ES" dirty="0">
              <a:latin typeface="Century Gothic" pitchFamily="34" charset="0"/>
            </a:endParaRPr>
          </a:p>
        </p:txBody>
      </p:sp>
      <p:pic>
        <p:nvPicPr>
          <p:cNvPr id="5124" name="Picture 4" descr="http://www.monografias.com/trabajos89/proyecto-genoma-humano-discriminacion/image019.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923928" y="3090455"/>
            <a:ext cx="5076056" cy="3767545"/>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907704" y="764704"/>
            <a:ext cx="6768752" cy="2308324"/>
          </a:xfrm>
          <a:prstGeom prst="rect">
            <a:avLst/>
          </a:prstGeom>
          <a:noFill/>
        </p:spPr>
        <p:txBody>
          <a:bodyPr wrap="square" rtlCol="0">
            <a:spAutoFit/>
          </a:bodyPr>
          <a:lstStyle/>
          <a:p>
            <a:pPr algn="just"/>
            <a:r>
              <a:rPr lang="es-ES" dirty="0" smtClean="0">
                <a:latin typeface="Century Gothic" pitchFamily="34" charset="0"/>
              </a:rPr>
              <a:t>Charles Darwin realizó un viaje de varios años alrededor del mundo donde recogió una gran cantidad de datos sobre distintas especies animales y vegetales. Poco a poco llegó al convencimiento de que las especies habían evolucionado unas a partir de otras y que mantenían entre sí numerosos vínculos, pero se trataba de encontrar la explicación de por qué sucedía así y cuál era su mecanismo de evolución</a:t>
            </a:r>
            <a:endParaRPr lang="es-ES" dirty="0">
              <a:latin typeface="Century Gothic" pitchFamily="34" charset="0"/>
            </a:endParaRPr>
          </a:p>
        </p:txBody>
      </p:sp>
      <p:pic>
        <p:nvPicPr>
          <p:cNvPr id="21506" name="Picture 2" descr="http://www.biografiasyvidas.com/monografia/darwin/fotos/darwin_charles.jpg"/>
          <p:cNvPicPr>
            <a:picLocks noChangeAspect="1" noChangeArrowheads="1"/>
          </p:cNvPicPr>
          <p:nvPr/>
        </p:nvPicPr>
        <p:blipFill>
          <a:blip r:embed="rId2" cstate="print"/>
          <a:srcRect/>
          <a:stretch>
            <a:fillRect/>
          </a:stretch>
        </p:blipFill>
        <p:spPr bwMode="auto">
          <a:xfrm>
            <a:off x="3707904" y="3284984"/>
            <a:ext cx="3024336" cy="295317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051720" y="548680"/>
            <a:ext cx="6408712" cy="3139321"/>
          </a:xfrm>
          <a:prstGeom prst="rect">
            <a:avLst/>
          </a:prstGeom>
          <a:noFill/>
        </p:spPr>
        <p:txBody>
          <a:bodyPr wrap="square" rtlCol="0">
            <a:spAutoFit/>
          </a:bodyPr>
          <a:lstStyle/>
          <a:p>
            <a:pPr algn="just"/>
            <a:r>
              <a:rPr lang="es-ES" dirty="0" smtClean="0">
                <a:latin typeface="Century Gothic" pitchFamily="34" charset="0"/>
              </a:rPr>
              <a:t>A partir de los trabajos de Darwin se pensó que muchos de los aspectos del desarrollo del niño constituían vestigios de conductas de la especie humana a lo largo de su historia, es decir, de su filogénesis, y </a:t>
            </a:r>
            <a:r>
              <a:rPr lang="es-ES" dirty="0" err="1" smtClean="0">
                <a:latin typeface="Century Gothic" pitchFamily="34" charset="0"/>
              </a:rPr>
              <a:t>Haeckel</a:t>
            </a:r>
            <a:r>
              <a:rPr lang="es-ES" dirty="0" smtClean="0">
                <a:latin typeface="Century Gothic" pitchFamily="34" charset="0"/>
              </a:rPr>
              <a:t>, uno de los discípulos de Darwin, defendió la idea de que la ontogénesis, es decir, el desarrollo del individuo, reproduce la filogénesis. Algunos psicólogos trataron de levar esta idea a sus extremos, y, por ejemplo, Stanley Hall suponía que el niño que juega a la guerra está repitiendo las luchas de nuestros antepasados.</a:t>
            </a:r>
            <a:endParaRPr lang="es-ES" dirty="0">
              <a:latin typeface="Century Gothic" pitchFamily="34" charset="0"/>
            </a:endParaRPr>
          </a:p>
        </p:txBody>
      </p:sp>
      <p:pic>
        <p:nvPicPr>
          <p:cNvPr id="4" name="Picture 2" descr="http://www.revistacronopio.com/wp-content/uploads/2013/05/evolucion-03.jpg"/>
          <p:cNvPicPr>
            <a:picLocks noChangeAspect="1" noChangeArrowheads="1"/>
          </p:cNvPicPr>
          <p:nvPr/>
        </p:nvPicPr>
        <p:blipFill>
          <a:blip r:embed="rId2" cstate="print"/>
          <a:srcRect t="9746"/>
          <a:stretch>
            <a:fillRect/>
          </a:stretch>
        </p:blipFill>
        <p:spPr bwMode="auto">
          <a:xfrm>
            <a:off x="1259632" y="3717032"/>
            <a:ext cx="7884368" cy="314096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619672" y="188640"/>
            <a:ext cx="7056784" cy="4247317"/>
          </a:xfrm>
          <a:prstGeom prst="rect">
            <a:avLst/>
          </a:prstGeom>
        </p:spPr>
        <p:txBody>
          <a:bodyPr wrap="square">
            <a:spAutoFit/>
          </a:bodyPr>
          <a:lstStyle/>
          <a:p>
            <a:pPr algn="ctr"/>
            <a:r>
              <a:rPr lang="es-MX" b="1" dirty="0">
                <a:latin typeface="Century Gothic" panose="020B0502020202020204" pitchFamily="34" charset="0"/>
              </a:rPr>
              <a:t>ESTUDIO SOBRE SUJETOS ESPECIALES</a:t>
            </a:r>
            <a:r>
              <a:rPr lang="es-MX" dirty="0">
                <a:latin typeface="Century Gothic" panose="020B0502020202020204" pitchFamily="34" charset="0"/>
              </a:rPr>
              <a:t>.</a:t>
            </a:r>
          </a:p>
          <a:p>
            <a:pPr algn="just"/>
            <a:endParaRPr lang="es-MX" dirty="0" smtClean="0">
              <a:latin typeface="Century Gothic" panose="020B0502020202020204" pitchFamily="34" charset="0"/>
            </a:endParaRPr>
          </a:p>
          <a:p>
            <a:pPr algn="just"/>
            <a:r>
              <a:rPr lang="es-MX" dirty="0" smtClean="0">
                <a:latin typeface="Century Gothic" panose="020B0502020202020204" pitchFamily="34" charset="0"/>
              </a:rPr>
              <a:t>El </a:t>
            </a:r>
            <a:r>
              <a:rPr lang="es-MX" dirty="0">
                <a:latin typeface="Century Gothic" panose="020B0502020202020204" pitchFamily="34" charset="0"/>
              </a:rPr>
              <a:t>comentarista de un libro de </a:t>
            </a:r>
            <a:r>
              <a:rPr lang="es-MX" dirty="0" err="1">
                <a:latin typeface="Century Gothic" panose="020B0502020202020204" pitchFamily="34" charset="0"/>
              </a:rPr>
              <a:t>Sully</a:t>
            </a:r>
            <a:r>
              <a:rPr lang="es-MX" dirty="0">
                <a:latin typeface="Century Gothic" panose="020B0502020202020204" pitchFamily="34" charset="0"/>
              </a:rPr>
              <a:t>, otro autor de finales de siglo, se sorprendió del por qué no se habían estudiado a los niños desde que existen y desde que existe gente capaz de pensar y reflexionar. Y esto explica el que los estudios sobre el desarrollo del niño normal sean tan tardíos.</a:t>
            </a:r>
          </a:p>
          <a:p>
            <a:pPr algn="just"/>
            <a:r>
              <a:rPr lang="es-MX" dirty="0">
                <a:latin typeface="Century Gothic" panose="020B0502020202020204" pitchFamily="34" charset="0"/>
              </a:rPr>
              <a:t>Una noble inglés, </a:t>
            </a:r>
            <a:r>
              <a:rPr lang="es-MX" dirty="0" err="1">
                <a:latin typeface="Century Gothic" panose="020B0502020202020204" pitchFamily="34" charset="0"/>
              </a:rPr>
              <a:t>Daines</a:t>
            </a:r>
            <a:r>
              <a:rPr lang="es-MX" dirty="0">
                <a:latin typeface="Century Gothic" panose="020B0502020202020204" pitchFamily="34" charset="0"/>
              </a:rPr>
              <a:t> </a:t>
            </a:r>
            <a:r>
              <a:rPr lang="es-MX" dirty="0" err="1">
                <a:latin typeface="Century Gothic" panose="020B0502020202020204" pitchFamily="34" charset="0"/>
              </a:rPr>
              <a:t>Barrington</a:t>
            </a:r>
            <a:r>
              <a:rPr lang="es-MX" dirty="0">
                <a:latin typeface="Century Gothic" panose="020B0502020202020204" pitchFamily="34" charset="0"/>
              </a:rPr>
              <a:t> (1727-1800), realizo sobre un niño excepcional desde el punto de vista musical que era nada menos que Mozart. El autor describe las cosas que Mozart hacia cuando estuvo en Inglaterra a la edad de 8 años y realizo algunas pruebas de sus capacidades.</a:t>
            </a:r>
          </a:p>
          <a:p>
            <a:pPr algn="just"/>
            <a:r>
              <a:rPr lang="es-MX" dirty="0">
                <a:latin typeface="Century Gothic" panose="020B0502020202020204" pitchFamily="34" charset="0"/>
              </a:rPr>
              <a:t>El sujeto especial más famoso y más interesante para la historia de nuestra disciplina es el delo niño salvaje llamado Víctor del Aveyron.</a:t>
            </a:r>
          </a:p>
        </p:txBody>
      </p:sp>
      <p:pic>
        <p:nvPicPr>
          <p:cNvPr id="1026" name="Picture 2" descr="http://teleformacion.edu.aytolacoruna.es/WAM/document/Wolfgang_Amadeus_Mozart/imagenes/Wolfgang_amadeus_mozart.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295206" y="4221088"/>
            <a:ext cx="2381250" cy="25527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63688" y="404664"/>
            <a:ext cx="6876256" cy="4524315"/>
          </a:xfrm>
          <a:prstGeom prst="rect">
            <a:avLst/>
          </a:prstGeom>
        </p:spPr>
        <p:txBody>
          <a:bodyPr wrap="square">
            <a:spAutoFit/>
          </a:bodyPr>
          <a:lstStyle/>
          <a:p>
            <a:pPr algn="just"/>
            <a:r>
              <a:rPr lang="es-MX" dirty="0">
                <a:latin typeface="Century Gothic" panose="020B0502020202020204" pitchFamily="34" charset="0"/>
              </a:rPr>
              <a:t>Fue encontrado en 1799 en un bosque en rancia y que después de varias vicisitudes fue trasladado a parís donde el psiquiatra más famoso de la época, Pinel, llego a la conclusión que se trataba de un idiota al que sus padre habían abandonado por ello. Pero un joven médico, jean Marc </a:t>
            </a:r>
            <a:r>
              <a:rPr lang="es-MX" dirty="0" err="1">
                <a:latin typeface="Century Gothic" panose="020B0502020202020204" pitchFamily="34" charset="0"/>
              </a:rPr>
              <a:t>Itard</a:t>
            </a:r>
            <a:r>
              <a:rPr lang="es-MX" dirty="0">
                <a:latin typeface="Century Gothic" panose="020B0502020202020204" pitchFamily="34" charset="0"/>
              </a:rPr>
              <a:t> (1774-1838), decidió ocuparse del asunto tratando de ver si aquel chico podría llegar a convertirse en un humano ordinario. </a:t>
            </a:r>
            <a:r>
              <a:rPr lang="es-MX" dirty="0" err="1">
                <a:latin typeface="Century Gothic" panose="020B0502020202020204" pitchFamily="34" charset="0"/>
              </a:rPr>
              <a:t>Itard</a:t>
            </a:r>
            <a:r>
              <a:rPr lang="es-MX" dirty="0">
                <a:latin typeface="Century Gothic" panose="020B0502020202020204" pitchFamily="34" charset="0"/>
              </a:rPr>
              <a:t>, partidario de las ideas de filósofos empiristas como Locke y </a:t>
            </a:r>
            <a:r>
              <a:rPr lang="es-MX" dirty="0" err="1">
                <a:latin typeface="Century Gothic" panose="020B0502020202020204" pitchFamily="34" charset="0"/>
              </a:rPr>
              <a:t>Condillac</a:t>
            </a:r>
            <a:r>
              <a:rPr lang="es-MX" dirty="0">
                <a:latin typeface="Century Gothic" panose="020B0502020202020204" pitchFamily="34" charset="0"/>
              </a:rPr>
              <a:t> sobre la importancia de la experiencia en la formación de las ideas, pensaba que a situación del niño era debida tan solo a la falta de contacto con la sociedad y que no se trataba de un defecto de nacimiento. Supuso que, si se le daba una educación suficiente, el niño podría recuperar sus limitaciones, convertirse en un individuo normal y reintegrarse a la sociedad.</a:t>
            </a:r>
          </a:p>
        </p:txBody>
      </p:sp>
      <p:pic>
        <p:nvPicPr>
          <p:cNvPr id="2050" name="Picture 2" descr="https://pleguero.files.wordpress.com/2011/11/18845642_w434_h_q80.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508104" y="4725144"/>
            <a:ext cx="2789060" cy="187220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026316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07154" y="836712"/>
            <a:ext cx="4572000" cy="4801314"/>
          </a:xfrm>
          <a:prstGeom prst="rect">
            <a:avLst/>
          </a:prstGeom>
        </p:spPr>
        <p:txBody>
          <a:bodyPr>
            <a:spAutoFit/>
          </a:bodyPr>
          <a:lstStyle/>
          <a:p>
            <a:pPr algn="just"/>
            <a:r>
              <a:rPr lang="es-MX" dirty="0">
                <a:latin typeface="Century Gothic" panose="020B0502020202020204" pitchFamily="34" charset="0"/>
              </a:rPr>
              <a:t>INVESTIGACIONES </a:t>
            </a:r>
            <a:r>
              <a:rPr lang="es-MX" dirty="0" smtClean="0">
                <a:latin typeface="Century Gothic" panose="020B0502020202020204" pitchFamily="34" charset="0"/>
              </a:rPr>
              <a:t>DE </a:t>
            </a:r>
            <a:r>
              <a:rPr lang="es-MX" dirty="0">
                <a:latin typeface="Century Gothic" panose="020B0502020202020204" pitchFamily="34" charset="0"/>
              </a:rPr>
              <a:t>TIPO </a:t>
            </a:r>
            <a:r>
              <a:rPr lang="es-MX" dirty="0" smtClean="0">
                <a:latin typeface="Century Gothic" panose="020B0502020202020204" pitchFamily="34" charset="0"/>
              </a:rPr>
              <a:t>ESTADÍSTICO</a:t>
            </a:r>
            <a:endParaRPr lang="es-MX" dirty="0">
              <a:latin typeface="Century Gothic" panose="020B0502020202020204" pitchFamily="34" charset="0"/>
            </a:endParaRPr>
          </a:p>
          <a:p>
            <a:pPr algn="just"/>
            <a:endParaRPr lang="es-MX" dirty="0" smtClean="0">
              <a:latin typeface="Century Gothic" panose="020B0502020202020204" pitchFamily="34" charset="0"/>
            </a:endParaRPr>
          </a:p>
          <a:p>
            <a:pPr algn="just"/>
            <a:r>
              <a:rPr lang="es-MX" dirty="0" smtClean="0">
                <a:latin typeface="Century Gothic" panose="020B0502020202020204" pitchFamily="34" charset="0"/>
              </a:rPr>
              <a:t>En </a:t>
            </a:r>
            <a:r>
              <a:rPr lang="es-MX" dirty="0">
                <a:latin typeface="Century Gothic" panose="020B0502020202020204" pitchFamily="34" charset="0"/>
              </a:rPr>
              <a:t>1870, la sociedad pedagógica de Berlín (</a:t>
            </a:r>
            <a:r>
              <a:rPr lang="es-MX" dirty="0" err="1">
                <a:latin typeface="Century Gothic" panose="020B0502020202020204" pitchFamily="34" charset="0"/>
              </a:rPr>
              <a:t>Bartholomai</a:t>
            </a:r>
            <a:r>
              <a:rPr lang="es-MX" dirty="0">
                <a:latin typeface="Century Gothic" panose="020B0502020202020204" pitchFamily="34" charset="0"/>
              </a:rPr>
              <a:t>, 1870) publicó un trabajo que trataba de estudiar </a:t>
            </a:r>
            <a:r>
              <a:rPr lang="es-MX" dirty="0" smtClean="0">
                <a:latin typeface="Century Gothic" panose="020B0502020202020204" pitchFamily="34" charset="0"/>
              </a:rPr>
              <a:t>&lt;&lt; Los </a:t>
            </a:r>
            <a:r>
              <a:rPr lang="es-MX" dirty="0">
                <a:latin typeface="Century Gothic" panose="020B0502020202020204" pitchFamily="34" charset="0"/>
              </a:rPr>
              <a:t>contenidos de las mentes infantiles al entrar a la escuela a la edad de 6 años&gt;&gt;, que puede considerarse como el primer estudio publicado de psicología  de la educación. A través de una serie de observaciones y discusiones, los miembros de la sociedad pedagógica habían llegado al convencimiento de que era necesario conocer lo que los niños sabían al entrar a la escuela a fin de poder enseñarles eficazmente.</a:t>
            </a:r>
          </a:p>
        </p:txBody>
      </p:sp>
      <p:pic>
        <p:nvPicPr>
          <p:cNvPr id="3074" name="Picture 2" descr="http://3.bp.blogspot.com/-kVNkyw0RBn0/URj9dUS-reI/AAAAAAAAAWo/7tMokKZ6NTA/s320/images.jpe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516216" y="2348880"/>
            <a:ext cx="2448272" cy="224948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52258055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2049</Words>
  <Application>Microsoft Office PowerPoint</Application>
  <PresentationFormat>Presentación en pantalla (4:3)</PresentationFormat>
  <Paragraphs>86</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portada</dc:title>
  <dc:creator>Areli</dc:creator>
  <cp:lastModifiedBy>soledad covarrubias contreras</cp:lastModifiedBy>
  <cp:revision>13</cp:revision>
  <dcterms:created xsi:type="dcterms:W3CDTF">2015-02-11T23:00:06Z</dcterms:created>
  <dcterms:modified xsi:type="dcterms:W3CDTF">2015-02-12T13:11:01Z</dcterms:modified>
</cp:coreProperties>
</file>